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40" r:id="rId23"/>
    <p:sldId id="341" r:id="rId24"/>
    <p:sldId id="307" r:id="rId25"/>
    <p:sldId id="306" r:id="rId26"/>
    <p:sldId id="342" r:id="rId27"/>
    <p:sldId id="343" r:id="rId28"/>
    <p:sldId id="309" r:id="rId29"/>
    <p:sldId id="310" r:id="rId30"/>
    <p:sldId id="344" r:id="rId31"/>
    <p:sldId id="345" r:id="rId32"/>
    <p:sldId id="348" r:id="rId33"/>
    <p:sldId id="349" r:id="rId34"/>
    <p:sldId id="350" r:id="rId35"/>
    <p:sldId id="316" r:id="rId36"/>
    <p:sldId id="347" r:id="rId37"/>
    <p:sldId id="294" r:id="rId38"/>
    <p:sldId id="296" r:id="rId39"/>
    <p:sldId id="318" r:id="rId40"/>
    <p:sldId id="346" r:id="rId41"/>
    <p:sldId id="321" r:id="rId42"/>
    <p:sldId id="322" r:id="rId43"/>
    <p:sldId id="337" r:id="rId44"/>
    <p:sldId id="338" r:id="rId45"/>
    <p:sldId id="288" r:id="rId46"/>
    <p:sldId id="33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1C7DDB"/>
    <a:srgbClr val="F2F4F8"/>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815"/>
    <p:restoredTop sz="85169"/>
  </p:normalViewPr>
  <p:slideViewPr>
    <p:cSldViewPr snapToGrid="0" snapToObjects="1">
      <p:cViewPr varScale="1">
        <p:scale>
          <a:sx n="97" d="100"/>
          <a:sy n="97" d="100"/>
        </p:scale>
        <p:origin x="1350" y="8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5/10/relationships/revisionInfo" Target="revisionInfo.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7/6/2022</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7/6/2022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7/6/2022</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7/6/2022</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7/6/2022</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7/6/2022</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7/6/2022</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7/6/2022</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7/6/2022</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7/6/2022</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7/6/2022</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7/6/2022</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9820" y="4891899"/>
            <a:ext cx="2514600" cy="646331"/>
          </a:xfrm>
          <a:prstGeom prst="rect">
            <a:avLst/>
          </a:prstGeom>
          <a:noFill/>
        </p:spPr>
        <p:txBody>
          <a:bodyPr wrap="square" lIns="91440" tIns="45720" rIns="91440" bIns="45720" rtlCol="0" anchor="t">
            <a:spAutoFit/>
          </a:bodyPr>
          <a:lstStyle/>
          <a:p>
            <a:pPr algn="ctr"/>
            <a:r>
              <a:rPr lang="en-US" dirty="0">
                <a:solidFill>
                  <a:schemeClr val="bg2"/>
                </a:solidFill>
                <a:latin typeface="Abadi"/>
                <a:ea typeface="SF Pro" pitchFamily="2" charset="0"/>
                <a:cs typeface="SF Pro" pitchFamily="2" charset="0"/>
              </a:rPr>
              <a:t>Cinthya Rodriguez</a:t>
            </a:r>
          </a:p>
          <a:p>
            <a:pPr algn="ctr"/>
            <a:r>
              <a:rPr lang="en-US" dirty="0">
                <a:solidFill>
                  <a:schemeClr val="bg2"/>
                </a:solidFill>
                <a:latin typeface="Abadi" panose="020B0604020104020204" pitchFamily="34" charset="0"/>
                <a:ea typeface="SF Pro" pitchFamily="2" charset="0"/>
                <a:cs typeface="SF Pro" pitchFamily="2" charset="0"/>
              </a:rPr>
              <a:t>6-Jul-2022</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027812" y="1486343"/>
            <a:ext cx="5711904" cy="4740049"/>
          </a:xfrm>
          <a:prstGeom prst="rect">
            <a:avLst/>
          </a:prstGeom>
        </p:spPr>
        <p:txBody>
          <a:bodyPr/>
          <a:lstStyle/>
          <a:p>
            <a:pPr algn="just"/>
            <a:r>
              <a:rPr lang="en-US" sz="2200" dirty="0">
                <a:solidFill>
                  <a:schemeClr val="accent3">
                    <a:lumMod val="25000"/>
                  </a:schemeClr>
                </a:solidFill>
                <a:latin typeface="Abadi" panose="020B0604020104020204" pitchFamily="34" charset="0"/>
              </a:rPr>
              <a:t>Exploratory data analysis was performed and the training labels determined.</a:t>
            </a:r>
          </a:p>
          <a:p>
            <a:pPr algn="just"/>
            <a:r>
              <a:rPr lang="en-US" sz="2200" dirty="0">
                <a:solidFill>
                  <a:schemeClr val="accent3">
                    <a:lumMod val="25000"/>
                  </a:schemeClr>
                </a:solidFill>
                <a:latin typeface="Abadi" panose="020B0604020104020204" pitchFamily="34" charset="0"/>
              </a:rPr>
              <a:t>We calculated the number of launches at each site, and the number and occurrence of each orbits.</a:t>
            </a:r>
          </a:p>
          <a:p>
            <a:pPr algn="just"/>
            <a:r>
              <a:rPr lang="en-US" sz="2200" dirty="0">
                <a:solidFill>
                  <a:schemeClr val="accent3">
                    <a:lumMod val="25000"/>
                  </a:schemeClr>
                </a:solidFill>
                <a:latin typeface="Abadi" panose="020B0604020104020204" pitchFamily="34" charset="0"/>
              </a:rPr>
              <a:t>We created landing outcome label from outcome column and exported the results to a csv file.</a:t>
            </a: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1200" dirty="0">
                <a:solidFill>
                  <a:srgbClr val="1C7DDB"/>
                </a:solidFill>
                <a:latin typeface="Abadi" panose="020B0604020104020204" pitchFamily="34" charset="0"/>
              </a:rPr>
              <a:t>https://github.com/crhdez/Space_X_Repository-/blob/b1a65f0b2ec917976414a33d64a6c3e5fc13f58d/Space%20X%20Falcon%209%20First%20Stage%20Landing%20Prediction%20Lab%202.ipynb</a:t>
            </a:r>
            <a:endParaRPr lang="en-US" sz="1400"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Content Placeholder 4">
            <a:extLst>
              <a:ext uri="{FF2B5EF4-FFF2-40B4-BE49-F238E27FC236}">
                <a16:creationId xmlns:a16="http://schemas.microsoft.com/office/drawing/2014/main" id="{1AEBEDB3-10BF-40B9-A714-3EA82B83C2C9}"/>
              </a:ext>
            </a:extLst>
          </p:cNvPr>
          <p:cNvSpPr txBox="1">
            <a:spLocks/>
          </p:cNvSpPr>
          <p:nvPr/>
        </p:nvSpPr>
        <p:spPr>
          <a:xfrm>
            <a:off x="838200" y="1486343"/>
            <a:ext cx="525780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p:txBody>
      </p:sp>
      <p:pic>
        <p:nvPicPr>
          <p:cNvPr id="3" name="Picture 2">
            <a:extLst>
              <a:ext uri="{FF2B5EF4-FFF2-40B4-BE49-F238E27FC236}">
                <a16:creationId xmlns:a16="http://schemas.microsoft.com/office/drawing/2014/main" id="{16872C39-302A-4BF9-861E-5D427E17530D}"/>
              </a:ext>
            </a:extLst>
          </p:cNvPr>
          <p:cNvPicPr>
            <a:picLocks noChangeAspect="1"/>
          </p:cNvPicPr>
          <p:nvPr/>
        </p:nvPicPr>
        <p:blipFill>
          <a:blip r:embed="rId3"/>
          <a:stretch>
            <a:fillRect/>
          </a:stretch>
        </p:blipFill>
        <p:spPr>
          <a:xfrm>
            <a:off x="838201" y="1488855"/>
            <a:ext cx="5017252" cy="3986526"/>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8714772" y="6433577"/>
            <a:ext cx="2743200" cy="401638"/>
          </a:xfrm>
        </p:spPr>
        <p:txBody>
          <a:bodyPr/>
          <a:lstStyle/>
          <a:p>
            <a:fld id="{5075537C-CA84-1446-933C-8E9D027F9201}" type="slidenum">
              <a:rPr lang="en-US" smtClean="0"/>
              <a:t>11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95703"/>
            <a:ext cx="4987333" cy="4931508"/>
          </a:xfrm>
          <a:prstGeom prst="rect">
            <a:avLst/>
          </a:prstGeom>
        </p:spPr>
        <p:txBody>
          <a:bodyPr lIns="91440" tIns="45720" rIns="91440" bIns="45720" anchor="t"/>
          <a:lstStyle/>
          <a:p>
            <a:pPr algn="just">
              <a:lnSpc>
                <a:spcPct val="100000"/>
              </a:lnSpc>
              <a:spcBef>
                <a:spcPts val="1400"/>
              </a:spcBef>
            </a:pPr>
            <a:r>
              <a:rPr lang="en-US" sz="2200" dirty="0">
                <a:solidFill>
                  <a:schemeClr val="accent3">
                    <a:lumMod val="25000"/>
                  </a:schemeClr>
                </a:solidFill>
                <a:latin typeface="Abadi"/>
              </a:rPr>
              <a:t>We explored the data by visualizing the relationship between Flight Number and Launch Site, Payload and Launch Site, Success Rate of each Orbit Type, Flight Number and Orbit Type, the Launch Success yearly trend. </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Content Placeholder 4">
            <a:extLst>
              <a:ext uri="{FF2B5EF4-FFF2-40B4-BE49-F238E27FC236}">
                <a16:creationId xmlns:a16="http://schemas.microsoft.com/office/drawing/2014/main" id="{A7F21014-C317-418E-8F64-D22C9E0DACF2}"/>
              </a:ext>
            </a:extLst>
          </p:cNvPr>
          <p:cNvSpPr txBox="1">
            <a:spLocks/>
          </p:cNvSpPr>
          <p:nvPr/>
        </p:nvSpPr>
        <p:spPr>
          <a:xfrm>
            <a:off x="6096000" y="1495703"/>
            <a:ext cx="5189611" cy="493150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1200" dirty="0">
                <a:solidFill>
                  <a:srgbClr val="1C7DDB"/>
                </a:solidFill>
                <a:latin typeface="Abadi" panose="020B0604020104020204" pitchFamily="34" charset="0"/>
              </a:rPr>
              <a:t>https://github.com/crhdez/Space_X_Repository-/blob/b1a65f0b2ec917976414a33d64a6c3e5fc13f58d/SpaceX%20Falcon%209%20First%20Stage%20Landing%20Prediction%20Assignment%20Exploring%20and%20Preparing%20Data.ipynb</a:t>
            </a:r>
            <a:endParaRPr lang="en-US" sz="1200" dirty="0"/>
          </a:p>
        </p:txBody>
      </p:sp>
      <p:pic>
        <p:nvPicPr>
          <p:cNvPr id="7" name="Picture 6">
            <a:extLst>
              <a:ext uri="{FF2B5EF4-FFF2-40B4-BE49-F238E27FC236}">
                <a16:creationId xmlns:a16="http://schemas.microsoft.com/office/drawing/2014/main" id="{A057CF71-3EE2-44BF-9595-C18CAEFC4E4D}"/>
              </a:ext>
            </a:extLst>
          </p:cNvPr>
          <p:cNvPicPr>
            <a:picLocks noChangeAspect="1"/>
          </p:cNvPicPr>
          <p:nvPr/>
        </p:nvPicPr>
        <p:blipFill>
          <a:blip r:embed="rId3"/>
          <a:stretch>
            <a:fillRect/>
          </a:stretch>
        </p:blipFill>
        <p:spPr>
          <a:xfrm>
            <a:off x="770011" y="3669829"/>
            <a:ext cx="5000794" cy="2757382"/>
          </a:xfrm>
          <a:prstGeom prst="rect">
            <a:avLst/>
          </a:prstGeom>
        </p:spPr>
      </p:pic>
      <p:pic>
        <p:nvPicPr>
          <p:cNvPr id="9" name="Picture 8">
            <a:extLst>
              <a:ext uri="{FF2B5EF4-FFF2-40B4-BE49-F238E27FC236}">
                <a16:creationId xmlns:a16="http://schemas.microsoft.com/office/drawing/2014/main" id="{FC3F8E94-53AE-4C70-AB1E-27F399939A53}"/>
              </a:ext>
            </a:extLst>
          </p:cNvPr>
          <p:cNvPicPr>
            <a:picLocks noChangeAspect="1"/>
          </p:cNvPicPr>
          <p:nvPr/>
        </p:nvPicPr>
        <p:blipFill>
          <a:blip r:embed="rId4"/>
          <a:stretch>
            <a:fillRect/>
          </a:stretch>
        </p:blipFill>
        <p:spPr>
          <a:xfrm>
            <a:off x="6096000" y="1495703"/>
            <a:ext cx="5189612" cy="2965765"/>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96721"/>
            <a:ext cx="10330609" cy="4761192"/>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loaded the SpaceX dataset into a PostgreSQL database using the </a:t>
            </a:r>
            <a:r>
              <a:rPr lang="en-US" sz="2200" dirty="0" err="1">
                <a:solidFill>
                  <a:schemeClr val="accent3">
                    <a:lumMod val="25000"/>
                  </a:schemeClr>
                </a:solidFill>
                <a:latin typeface="Abadi"/>
              </a:rPr>
              <a:t>jupyter</a:t>
            </a:r>
            <a:r>
              <a:rPr lang="en-US" sz="2200" dirty="0">
                <a:solidFill>
                  <a:schemeClr val="accent3">
                    <a:lumMod val="25000"/>
                  </a:schemeClr>
                </a:solidFill>
                <a:latin typeface="Abadi"/>
              </a:rPr>
              <a:t> notebook.</a:t>
            </a:r>
          </a:p>
          <a:p>
            <a:pPr>
              <a:lnSpc>
                <a:spcPct val="100000"/>
              </a:lnSpc>
              <a:spcBef>
                <a:spcPts val="1400"/>
              </a:spcBef>
            </a:pPr>
            <a:r>
              <a:rPr lang="en-US" sz="2200" dirty="0">
                <a:solidFill>
                  <a:schemeClr val="accent3">
                    <a:lumMod val="25000"/>
                  </a:schemeClr>
                </a:solidFill>
                <a:latin typeface="Abadi"/>
              </a:rPr>
              <a:t>We applied EDA with SQL to get insight from the data. We wrote queries to find out for instance:</a:t>
            </a:r>
          </a:p>
          <a:p>
            <a:pPr lvl="1">
              <a:lnSpc>
                <a:spcPct val="100000"/>
              </a:lnSpc>
              <a:spcBef>
                <a:spcPts val="1400"/>
              </a:spcBef>
              <a:buFontTx/>
              <a:buChar char="-"/>
            </a:pPr>
            <a:r>
              <a:rPr lang="en-US" sz="1700" dirty="0">
                <a:solidFill>
                  <a:schemeClr val="bg2">
                    <a:lumMod val="50000"/>
                  </a:schemeClr>
                </a:solidFill>
                <a:latin typeface="Abadi"/>
              </a:rPr>
              <a:t>The names of unique launch sites in the space mission.</a:t>
            </a:r>
          </a:p>
          <a:p>
            <a:pPr lvl="1">
              <a:lnSpc>
                <a:spcPct val="100000"/>
              </a:lnSpc>
              <a:spcBef>
                <a:spcPts val="1400"/>
              </a:spcBef>
              <a:buFontTx/>
              <a:buChar char="-"/>
            </a:pPr>
            <a:r>
              <a:rPr lang="en-US" sz="1700" dirty="0">
                <a:solidFill>
                  <a:schemeClr val="bg2">
                    <a:lumMod val="50000"/>
                  </a:schemeClr>
                </a:solidFill>
                <a:latin typeface="Abadi"/>
              </a:rPr>
              <a:t>The total payload mass carried by boosters launched by NASA (CRS).</a:t>
            </a:r>
          </a:p>
          <a:p>
            <a:pPr lvl="1">
              <a:lnSpc>
                <a:spcPct val="100000"/>
              </a:lnSpc>
              <a:spcBef>
                <a:spcPts val="1400"/>
              </a:spcBef>
              <a:buFontTx/>
              <a:buChar char="-"/>
            </a:pPr>
            <a:r>
              <a:rPr lang="en-US" sz="1700" dirty="0">
                <a:solidFill>
                  <a:schemeClr val="bg2">
                    <a:lumMod val="50000"/>
                  </a:schemeClr>
                </a:solidFill>
                <a:latin typeface="Abadi"/>
              </a:rPr>
              <a:t>The average payload mass carried by booster version F9 v1.1.</a:t>
            </a:r>
          </a:p>
          <a:p>
            <a:pPr lvl="1">
              <a:lnSpc>
                <a:spcPct val="100000"/>
              </a:lnSpc>
              <a:spcBef>
                <a:spcPts val="1400"/>
              </a:spcBef>
              <a:buFontTx/>
              <a:buChar char="-"/>
            </a:pPr>
            <a:r>
              <a:rPr lang="en-US" sz="1700" dirty="0">
                <a:solidFill>
                  <a:schemeClr val="bg2">
                    <a:lumMod val="50000"/>
                  </a:schemeClr>
                </a:solidFill>
                <a:latin typeface="Abadi"/>
              </a:rPr>
              <a:t>The total number of successful and failure mission outcomes.</a:t>
            </a:r>
          </a:p>
          <a:p>
            <a:pPr lvl="1">
              <a:lnSpc>
                <a:spcPct val="100000"/>
              </a:lnSpc>
              <a:spcBef>
                <a:spcPts val="1400"/>
              </a:spcBef>
              <a:buFontTx/>
              <a:buChar char="-"/>
            </a:pPr>
            <a:r>
              <a:rPr lang="en-US" sz="1700" dirty="0">
                <a:solidFill>
                  <a:schemeClr val="bg2">
                    <a:lumMod val="50000"/>
                  </a:schemeClr>
                </a:solidFill>
                <a:latin typeface="Abadi"/>
              </a:rPr>
              <a:t>The failed landing outcomes in drone ship, their booster version and launch site names.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link to the notebook is </a:t>
            </a:r>
            <a:r>
              <a:rPr lang="en-US" sz="1200" dirty="0">
                <a:solidFill>
                  <a:srgbClr val="1C7DDB"/>
                </a:solidFill>
                <a:latin typeface="Abadi"/>
              </a:rPr>
              <a:t>https://github.com/crhdez/Space_X_Repository-/blob/b1a65f0b2ec917976414a33d64a6c3e5fc13f58d/SQL%20Notebook%20for%20Peer%20Assignment.ipynb</a:t>
            </a:r>
            <a:endParaRPr lang="en-US" sz="1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507253"/>
            <a:ext cx="10515600" cy="4719139"/>
          </a:xfrm>
          <a:prstGeom prst="rect">
            <a:avLst/>
          </a:prstGeom>
        </p:spPr>
        <p:txBody>
          <a:bodyPr>
            <a:normAutofit/>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We marked all launch sites, and added map objects such as markers, circles, lines to mark the success or failure of launches for each site on the folium map.</a:t>
            </a:r>
          </a:p>
          <a:p>
            <a:pPr>
              <a:lnSpc>
                <a:spcPct val="100000"/>
              </a:lnSpc>
              <a:spcBef>
                <a:spcPts val="1400"/>
              </a:spcBef>
            </a:pPr>
            <a:r>
              <a:rPr lang="en-US" sz="2200" dirty="0">
                <a:solidFill>
                  <a:schemeClr val="accent3">
                    <a:lumMod val="25000"/>
                  </a:schemeClr>
                </a:solidFill>
                <a:latin typeface="Abadi" panose="020B0604020104020204" pitchFamily="34" charset="0"/>
              </a:rPr>
              <a:t>We assigned the feature launch outcomes (failure or success) to class 0 and 1.i.e., 0 for failure, and 1 for success.</a:t>
            </a: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we identified which launch sites have relatively high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We calculated the distances between a launch site to its proximities. We answered some question for instance:</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Are launch sites near railways, highways and coastlines.</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Do launch sites keep certain distance away from cities.</a:t>
            </a: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031267" y="1825625"/>
            <a:ext cx="9745589" cy="3288986"/>
          </a:xfrm>
          <a:prstGeom prst="rect">
            <a:avLst/>
          </a:prstGeom>
        </p:spPr>
        <p:txBody>
          <a:bodyPr vert="horz" lIns="91440" tIns="45720" rIns="91440" bIns="45720" rtlCol="0" anchor="t">
            <a:normAutofit/>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a:t>
            </a:r>
            <a:r>
              <a:rPr lang="en-US" sz="2200" dirty="0" err="1">
                <a:solidFill>
                  <a:schemeClr val="accent3">
                    <a:lumMod val="25000"/>
                  </a:schemeClr>
                </a:solidFill>
                <a:latin typeface="Abadi" panose="020B0604020104020204" pitchFamily="34" charset="0"/>
              </a:rPr>
              <a:t>Plotly</a:t>
            </a:r>
            <a:r>
              <a:rPr lang="en-US" sz="2200" dirty="0">
                <a:solidFill>
                  <a:schemeClr val="accent3">
                    <a:lumMod val="25000"/>
                  </a:schemeClr>
                </a:solidFill>
                <a:latin typeface="Abadi" panose="020B0604020104020204" pitchFamily="34" charset="0"/>
              </a:rPr>
              <a:t> dash.</a:t>
            </a:r>
          </a:p>
          <a:p>
            <a:pPr algn="just">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a certain sites.</a:t>
            </a:r>
          </a:p>
          <a:p>
            <a:pPr algn="just">
              <a:lnSpc>
                <a:spcPct val="100000"/>
              </a:lnSpc>
              <a:spcBef>
                <a:spcPts val="1400"/>
              </a:spcBef>
            </a:pPr>
            <a:r>
              <a:rPr lang="en-US" sz="2200"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p>
          <a:p>
            <a:pPr algn="just">
              <a:lnSpc>
                <a:spcPct val="100000"/>
              </a:lnSpc>
              <a:spcBef>
                <a:spcPts val="1400"/>
              </a:spcBef>
            </a:pPr>
            <a:r>
              <a:rPr lang="en-US" sz="2200" dirty="0">
                <a:solidFill>
                  <a:schemeClr val="accent3">
                    <a:lumMod val="25000"/>
                  </a:schemeClr>
                </a:solidFill>
                <a:latin typeface="Abadi"/>
              </a:rPr>
              <a:t>The link to the notebook is </a:t>
            </a:r>
            <a:r>
              <a:rPr lang="en-US" sz="1400" dirty="0">
                <a:solidFill>
                  <a:srgbClr val="1C7DDB"/>
                </a:solidFill>
                <a:latin typeface="Abadi" panose="020B0604020104020204" pitchFamily="34" charset="0"/>
              </a:rPr>
              <a:t>https://github.com/crhdez/Space_X_Repository-/blob/2e41742ccb811d75df56392530dec5cb225a2e6e/app.py</a:t>
            </a:r>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281448" cy="4351338"/>
          </a:xfrm>
          <a:prstGeom prst="rect">
            <a:avLst/>
          </a:prstGeom>
        </p:spPr>
        <p:txBody>
          <a:bodyPr>
            <a:normAutofit/>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We 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a:t>
            </a:r>
          </a:p>
          <a:p>
            <a:pPr algn="just">
              <a:lnSpc>
                <a:spcPct val="100000"/>
              </a:lnSpc>
              <a:spcBef>
                <a:spcPts val="1400"/>
              </a:spcBef>
            </a:pPr>
            <a:r>
              <a:rPr lang="en-US" sz="2200" dirty="0">
                <a:solidFill>
                  <a:schemeClr val="accent3">
                    <a:lumMod val="25000"/>
                  </a:schemeClr>
                </a:solidFill>
                <a:latin typeface="Abadi" panose="020B0604020104020204" pitchFamily="34" charset="0"/>
              </a:rPr>
              <a:t>We built different machine learning models and tune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gn="just">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p>
          <a:p>
            <a:pPr algn="just">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a:t>
            </a:r>
          </a:p>
          <a:p>
            <a:pPr algn="just">
              <a:lnSpc>
                <a:spcPct val="100000"/>
              </a:lnSpc>
              <a:spcBef>
                <a:spcPts val="1400"/>
              </a:spcBef>
            </a:pPr>
            <a:r>
              <a:rPr lang="en-US" sz="2200" dirty="0">
                <a:solidFill>
                  <a:schemeClr val="accent3">
                    <a:lumMod val="25000"/>
                  </a:schemeClr>
                </a:solidFill>
                <a:latin typeface="Abadi"/>
              </a:rPr>
              <a:t>The link to the notebook is </a:t>
            </a:r>
            <a:r>
              <a:rPr lang="en-US" sz="1400" dirty="0">
                <a:solidFill>
                  <a:srgbClr val="1C7DDB"/>
                </a:solidFill>
                <a:latin typeface="Abadi" panose="020B0604020104020204" pitchFamily="34" charset="0"/>
              </a:rPr>
              <a:t>https://github.com/crhdez/Space_X_Repository-/blob/2e41742ccb811d75df56392530dec5cb225a2e6e/Space%20X%20Falcon%209%20First%20Stage%20Landing%20Prediction%20Assignment%20Machine%20Learning%20Prediction.ipynb</a:t>
            </a:r>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2057400"/>
            <a:ext cx="10592999" cy="96715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found that the larger the flight amount at a launch site, the greater the success rate at a launch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B6DE48CB-F37D-4E03-9612-4B2FE0C9C889}"/>
              </a:ext>
            </a:extLst>
          </p:cNvPr>
          <p:cNvPicPr>
            <a:picLocks noChangeAspect="1"/>
          </p:cNvPicPr>
          <p:nvPr/>
        </p:nvPicPr>
        <p:blipFill>
          <a:blip r:embed="rId3"/>
          <a:stretch>
            <a:fillRect/>
          </a:stretch>
        </p:blipFill>
        <p:spPr>
          <a:xfrm>
            <a:off x="1205802" y="3524487"/>
            <a:ext cx="9676563" cy="250442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7" name="Title 1">
            <a:extLst>
              <a:ext uri="{FF2B5EF4-FFF2-40B4-BE49-F238E27FC236}">
                <a16:creationId xmlns:a16="http://schemas.microsoft.com/office/drawing/2014/main" id="{5AC3C8EF-4B0E-62D1-291B-3D6C62D44E96}"/>
              </a:ext>
            </a:extLst>
          </p:cNvPr>
          <p:cNvSpPr txBox="1">
            <a:spLocks/>
          </p:cNvSpPr>
          <p:nvPr/>
        </p:nvSpPr>
        <p:spPr>
          <a:xfrm>
            <a:off x="802148" y="101662"/>
            <a:ext cx="5844457" cy="13556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Payload vs. Launch Site</a:t>
            </a:r>
          </a:p>
        </p:txBody>
      </p:sp>
      <p:pic>
        <p:nvPicPr>
          <p:cNvPr id="8" name="Picture 7">
            <a:extLst>
              <a:ext uri="{FF2B5EF4-FFF2-40B4-BE49-F238E27FC236}">
                <a16:creationId xmlns:a16="http://schemas.microsoft.com/office/drawing/2014/main" id="{244B1396-5B7B-3367-BCF7-F12AC354CA0D}"/>
              </a:ext>
            </a:extLst>
          </p:cNvPr>
          <p:cNvPicPr>
            <a:picLocks noChangeAspect="1"/>
          </p:cNvPicPr>
          <p:nvPr/>
        </p:nvPicPr>
        <p:blipFill>
          <a:blip r:embed="rId3"/>
          <a:stretch>
            <a:fillRect/>
          </a:stretch>
        </p:blipFill>
        <p:spPr>
          <a:xfrm>
            <a:off x="1498408" y="3271684"/>
            <a:ext cx="9012276" cy="2959954"/>
          </a:xfrm>
          <a:prstGeom prst="rect">
            <a:avLst/>
          </a:prstGeom>
        </p:spPr>
      </p:pic>
      <p:sp>
        <p:nvSpPr>
          <p:cNvPr id="10" name="Content Placeholder 2">
            <a:extLst>
              <a:ext uri="{FF2B5EF4-FFF2-40B4-BE49-F238E27FC236}">
                <a16:creationId xmlns:a16="http://schemas.microsoft.com/office/drawing/2014/main" id="{7BD8F1EA-6EBA-3ACB-F56A-23903F44944E}"/>
              </a:ext>
            </a:extLst>
          </p:cNvPr>
          <p:cNvSpPr txBox="1">
            <a:spLocks/>
          </p:cNvSpPr>
          <p:nvPr/>
        </p:nvSpPr>
        <p:spPr>
          <a:xfrm>
            <a:off x="864972" y="2057400"/>
            <a:ext cx="10592999" cy="96715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found that the greater the payload mass for launch site CCAFS SLC 40, the higher the success rate for the rocket.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6791135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7" name="Title 1">
            <a:extLst>
              <a:ext uri="{FF2B5EF4-FFF2-40B4-BE49-F238E27FC236}">
                <a16:creationId xmlns:a16="http://schemas.microsoft.com/office/drawing/2014/main" id="{5AC3C8EF-4B0E-62D1-291B-3D6C62D44E96}"/>
              </a:ext>
            </a:extLst>
          </p:cNvPr>
          <p:cNvSpPr txBox="1">
            <a:spLocks/>
          </p:cNvSpPr>
          <p:nvPr/>
        </p:nvSpPr>
        <p:spPr>
          <a:xfrm>
            <a:off x="802148" y="101662"/>
            <a:ext cx="6375400" cy="13556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000" kern="1200" dirty="0">
                <a:solidFill>
                  <a:srgbClr val="0B49CB"/>
                </a:solidFill>
                <a:latin typeface="Abadi" panose="020B0604020104020204" pitchFamily="34" charset="0"/>
                <a:ea typeface="+mj-ea"/>
                <a:cs typeface="+mj-cs"/>
              </a:rPr>
              <a:t>Success Rate vs. Orbit Type</a:t>
            </a:r>
          </a:p>
        </p:txBody>
      </p:sp>
      <p:sp>
        <p:nvSpPr>
          <p:cNvPr id="10" name="Content Placeholder 2">
            <a:extLst>
              <a:ext uri="{FF2B5EF4-FFF2-40B4-BE49-F238E27FC236}">
                <a16:creationId xmlns:a16="http://schemas.microsoft.com/office/drawing/2014/main" id="{7BD8F1EA-6EBA-3ACB-F56A-23903F44944E}"/>
              </a:ext>
            </a:extLst>
          </p:cNvPr>
          <p:cNvSpPr txBox="1">
            <a:spLocks/>
          </p:cNvSpPr>
          <p:nvPr/>
        </p:nvSpPr>
        <p:spPr>
          <a:xfrm>
            <a:off x="864972" y="2057400"/>
            <a:ext cx="10592999" cy="96715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400"/>
              </a:spcBef>
            </a:pPr>
            <a:r>
              <a:rPr lang="en-US" sz="2200" dirty="0">
                <a:latin typeface="Abadi" panose="020B0604020104020204" pitchFamily="34" charset="0"/>
              </a:rPr>
              <a:t>From the plot, we can see that ES-L1, GEO, HEO, SSO, VLEO had the most success rate.</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pic>
        <p:nvPicPr>
          <p:cNvPr id="6" name="Picture 5">
            <a:extLst>
              <a:ext uri="{FF2B5EF4-FFF2-40B4-BE49-F238E27FC236}">
                <a16:creationId xmlns:a16="http://schemas.microsoft.com/office/drawing/2014/main" id="{DA868326-8C63-A310-56FF-29BC101D1C09}"/>
              </a:ext>
            </a:extLst>
          </p:cNvPr>
          <p:cNvPicPr>
            <a:picLocks noChangeAspect="1"/>
          </p:cNvPicPr>
          <p:nvPr/>
        </p:nvPicPr>
        <p:blipFill>
          <a:blip r:embed="rId3"/>
          <a:stretch>
            <a:fillRect/>
          </a:stretch>
        </p:blipFill>
        <p:spPr>
          <a:xfrm>
            <a:off x="2313263" y="3024554"/>
            <a:ext cx="6580559" cy="3439266"/>
          </a:xfrm>
          <a:prstGeom prst="rect">
            <a:avLst/>
          </a:prstGeom>
        </p:spPr>
      </p:pic>
    </p:spTree>
    <p:extLst>
      <p:ext uri="{BB962C8B-B14F-4D97-AF65-F5344CB8AC3E}">
        <p14:creationId xmlns:p14="http://schemas.microsoft.com/office/powerpoint/2010/main" val="22279369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1051560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8951E6B5-1181-44B2-B572-5B835453A272}"/>
              </a:ext>
            </a:extLst>
          </p:cNvPr>
          <p:cNvPicPr>
            <a:picLocks noChangeAspect="1"/>
          </p:cNvPicPr>
          <p:nvPr/>
        </p:nvPicPr>
        <p:blipFill>
          <a:blip r:embed="rId3"/>
          <a:stretch>
            <a:fillRect/>
          </a:stretch>
        </p:blipFill>
        <p:spPr>
          <a:xfrm>
            <a:off x="1342767" y="3529484"/>
            <a:ext cx="8263457" cy="2105025"/>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57400"/>
            <a:ext cx="10687961"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observe that with heavy payloads, the successful landing are more for PO, LEO and ISS orbits.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7CE4FF73-7CCD-42C6-9E43-B655DCDF241B}"/>
              </a:ext>
            </a:extLst>
          </p:cNvPr>
          <p:cNvPicPr>
            <a:picLocks noChangeAspect="1"/>
          </p:cNvPicPr>
          <p:nvPr/>
        </p:nvPicPr>
        <p:blipFill>
          <a:blip r:embed="rId3"/>
          <a:stretch>
            <a:fillRect/>
          </a:stretch>
        </p:blipFill>
        <p:spPr>
          <a:xfrm>
            <a:off x="1146614" y="3429000"/>
            <a:ext cx="9082607" cy="209550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57400"/>
            <a:ext cx="10687961" cy="3811588"/>
          </a:xfrm>
          <a:prstGeom prst="rect">
            <a:avLst/>
          </a:prstGeom>
        </p:spPr>
        <p:txBody>
          <a:bodyPr>
            <a:normAutofit/>
          </a:bodyPr>
          <a:lstStyle/>
          <a:p>
            <a:pPr>
              <a:spcBef>
                <a:spcPts val="1400"/>
              </a:spcBef>
            </a:pPr>
            <a:r>
              <a:rPr lang="en-US" sz="2200" dirty="0">
                <a:latin typeface="Abadi" panose="020B0604020104020204" pitchFamily="34" charset="0"/>
              </a:rPr>
              <a:t>From the plot, we can observe that success rate since 2013 kept on increasing till 2020.</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000" kern="1200" dirty="0">
                <a:solidFill>
                  <a:srgbClr val="0B49CB"/>
                </a:solidFill>
                <a:latin typeface="Abadi" panose="020B0604020104020204" pitchFamily="34" charset="0"/>
                <a:ea typeface="+mj-ea"/>
                <a:cs typeface="+mj-cs"/>
              </a:rPr>
              <a:t>Launch Success Yearly Trend</a:t>
            </a:r>
          </a:p>
        </p:txBody>
      </p:sp>
      <p:pic>
        <p:nvPicPr>
          <p:cNvPr id="7" name="Picture 6">
            <a:extLst>
              <a:ext uri="{FF2B5EF4-FFF2-40B4-BE49-F238E27FC236}">
                <a16:creationId xmlns:a16="http://schemas.microsoft.com/office/drawing/2014/main" id="{9719EBA7-BD02-3821-BFD3-6CB657160A6E}"/>
              </a:ext>
            </a:extLst>
          </p:cNvPr>
          <p:cNvPicPr>
            <a:picLocks noChangeAspect="1"/>
          </p:cNvPicPr>
          <p:nvPr/>
        </p:nvPicPr>
        <p:blipFill>
          <a:blip r:embed="rId3"/>
          <a:stretch>
            <a:fillRect/>
          </a:stretch>
        </p:blipFill>
        <p:spPr>
          <a:xfrm>
            <a:off x="2805364" y="2824646"/>
            <a:ext cx="6303910" cy="3602565"/>
          </a:xfrm>
          <a:prstGeom prst="rect">
            <a:avLst/>
          </a:prstGeom>
        </p:spPr>
      </p:pic>
    </p:spTree>
    <p:extLst>
      <p:ext uri="{BB962C8B-B14F-4D97-AF65-F5344CB8AC3E}">
        <p14:creationId xmlns:p14="http://schemas.microsoft.com/office/powerpoint/2010/main" val="30111772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57400"/>
            <a:ext cx="10687961" cy="3811588"/>
          </a:xfrm>
          <a:prstGeom prst="rect">
            <a:avLst/>
          </a:prstGeom>
        </p:spPr>
        <p:txBody>
          <a:bodyPr>
            <a:normAutofit/>
          </a:bodyPr>
          <a:lstStyle/>
          <a:p>
            <a:pPr algn="just">
              <a:spcBef>
                <a:spcPts val="1400"/>
              </a:spcBef>
            </a:pPr>
            <a:r>
              <a:rPr lang="en-US" sz="2200" dirty="0">
                <a:latin typeface="Abadi" panose="020B0604020104020204" pitchFamily="34" charset="0"/>
              </a:rPr>
              <a:t>We used the key word </a:t>
            </a:r>
            <a:r>
              <a:rPr lang="en-US" sz="2200" b="1" dirty="0">
                <a:latin typeface="Abadi" panose="020B0604020104020204" pitchFamily="34" charset="0"/>
              </a:rPr>
              <a:t>DISTINCT</a:t>
            </a:r>
            <a:r>
              <a:rPr lang="en-US" sz="2200" dirty="0">
                <a:latin typeface="Abadi" panose="020B0604020104020204" pitchFamily="34" charset="0"/>
              </a:rPr>
              <a:t> to show only unique launch sites from the SpaceX data.</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rgbClr val="0B49CB"/>
                </a:solidFill>
                <a:effectLst/>
                <a:uLnTx/>
                <a:uFillTx/>
                <a:latin typeface="Abadi"/>
                <a:ea typeface="+mn-ea"/>
                <a:cs typeface="+mn-cs"/>
              </a:rPr>
              <a:t>All Launch Site Names</a:t>
            </a:r>
          </a:p>
        </p:txBody>
      </p:sp>
      <p:pic>
        <p:nvPicPr>
          <p:cNvPr id="6" name="Picture 5">
            <a:extLst>
              <a:ext uri="{FF2B5EF4-FFF2-40B4-BE49-F238E27FC236}">
                <a16:creationId xmlns:a16="http://schemas.microsoft.com/office/drawing/2014/main" id="{CB364FC4-876E-6682-21B5-F55723F1A24C}"/>
              </a:ext>
            </a:extLst>
          </p:cNvPr>
          <p:cNvPicPr>
            <a:picLocks noChangeAspect="1"/>
          </p:cNvPicPr>
          <p:nvPr/>
        </p:nvPicPr>
        <p:blipFill>
          <a:blip r:embed="rId3"/>
          <a:stretch>
            <a:fillRect/>
          </a:stretch>
        </p:blipFill>
        <p:spPr>
          <a:xfrm>
            <a:off x="2969394" y="2963631"/>
            <a:ext cx="6253212" cy="3534424"/>
          </a:xfrm>
          <a:prstGeom prst="rect">
            <a:avLst/>
          </a:prstGeom>
        </p:spPr>
      </p:pic>
    </p:spTree>
    <p:extLst>
      <p:ext uri="{BB962C8B-B14F-4D97-AF65-F5344CB8AC3E}">
        <p14:creationId xmlns:p14="http://schemas.microsoft.com/office/powerpoint/2010/main" val="31557367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222887" cy="4122999"/>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6CD72A1D-7EAF-40EC-AFC1-830938F48A8F}"/>
              </a:ext>
            </a:extLst>
          </p:cNvPr>
          <p:cNvPicPr>
            <a:picLocks noChangeAspect="1"/>
          </p:cNvPicPr>
          <p:nvPr/>
        </p:nvPicPr>
        <p:blipFill>
          <a:blip r:embed="rId3"/>
          <a:stretch>
            <a:fillRect/>
          </a:stretch>
        </p:blipFill>
        <p:spPr>
          <a:xfrm>
            <a:off x="867266" y="2595066"/>
            <a:ext cx="10028374" cy="3527773"/>
          </a:xfrm>
          <a:prstGeom prst="rect">
            <a:avLst/>
          </a:prstGeom>
        </p:spPr>
      </p:pic>
      <p:sp>
        <p:nvSpPr>
          <p:cNvPr id="7" name="TextBox 6">
            <a:extLst>
              <a:ext uri="{FF2B5EF4-FFF2-40B4-BE49-F238E27FC236}">
                <a16:creationId xmlns:a16="http://schemas.microsoft.com/office/drawing/2014/main" id="{FB0D7E17-EAB7-5EF4-C8F2-3547800A1E57}"/>
              </a:ext>
            </a:extLst>
          </p:cNvPr>
          <p:cNvSpPr txBox="1"/>
          <p:nvPr/>
        </p:nvSpPr>
        <p:spPr>
          <a:xfrm>
            <a:off x="983226" y="1574461"/>
            <a:ext cx="10222888" cy="769441"/>
          </a:xfrm>
          <a:prstGeom prst="rect">
            <a:avLst/>
          </a:prstGeom>
          <a:noFill/>
        </p:spPr>
        <p:txBody>
          <a:bodyPr wrap="square">
            <a:spAutoFit/>
          </a:bodyPr>
          <a:lstStyle/>
          <a:p>
            <a:pPr marL="228600" indent="-228600">
              <a:spcBef>
                <a:spcPts val="1400"/>
              </a:spcBef>
              <a:buFont typeface="Arial" panose="020B0604020202020204" pitchFamily="34" charset="0"/>
              <a:buChar char="•"/>
            </a:pPr>
            <a:r>
              <a:rPr lang="en-US" sz="2200" dirty="0">
                <a:latin typeface="Abadi" panose="020B0604020104020204" pitchFamily="34" charset="0"/>
              </a:rPr>
              <a:t>We used the following query to display 5 records where launch sites begin with `CCA`</a:t>
            </a:r>
          </a:p>
        </p:txBody>
      </p:sp>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674235"/>
            <a:ext cx="10419100" cy="4351338"/>
          </a:xfrm>
          <a:prstGeom prst="rect">
            <a:avLst/>
          </a:prstGeom>
        </p:spPr>
        <p:txBody>
          <a:bodyPr>
            <a:normAutofit/>
          </a:bodyPr>
          <a:lstStyle/>
          <a:p>
            <a:pPr>
              <a:lnSpc>
                <a:spcPct val="100000"/>
              </a:lnSpc>
              <a:spcBef>
                <a:spcPts val="1400"/>
              </a:spcBef>
            </a:pPr>
            <a:r>
              <a:rPr lang="en-US" sz="2200" dirty="0">
                <a:latin typeface="Abadi" panose="020B0604020104020204" pitchFamily="34" charset="0"/>
              </a:rPr>
              <a:t>We calculated the total payload carried by boosters from NASA as 45596 using the query below.</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33B4819F-7AAA-4F12-A671-FF7793A81637}"/>
              </a:ext>
            </a:extLst>
          </p:cNvPr>
          <p:cNvPicPr>
            <a:picLocks noChangeAspect="1"/>
          </p:cNvPicPr>
          <p:nvPr/>
        </p:nvPicPr>
        <p:blipFill>
          <a:blip r:embed="rId3"/>
          <a:stretch>
            <a:fillRect/>
          </a:stretch>
        </p:blipFill>
        <p:spPr>
          <a:xfrm>
            <a:off x="1858945" y="2833181"/>
            <a:ext cx="7415269" cy="2942144"/>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gn="just">
              <a:spcBef>
                <a:spcPts val="1400"/>
              </a:spcBef>
            </a:pPr>
            <a:r>
              <a:rPr lang="en-US" sz="2400" dirty="0">
                <a:latin typeface="Abadi" panose="020B0604020104020204" pitchFamily="34" charset="0"/>
              </a:rPr>
              <a:t>We calculated the average payload mass carried by booster version F9 v1.1 as 2928.4</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000" kern="1200" dirty="0">
                <a:solidFill>
                  <a:srgbClr val="0B49CB"/>
                </a:solidFill>
                <a:latin typeface="Abadi" panose="020B0604020104020204" pitchFamily="34" charset="0"/>
                <a:ea typeface="+mj-ea"/>
                <a:cs typeface="+mj-cs"/>
              </a:rPr>
              <a:t>Average Payload Mass by F9 v1.1</a:t>
            </a:r>
          </a:p>
        </p:txBody>
      </p:sp>
      <p:pic>
        <p:nvPicPr>
          <p:cNvPr id="7" name="Picture 6">
            <a:extLst>
              <a:ext uri="{FF2B5EF4-FFF2-40B4-BE49-F238E27FC236}">
                <a16:creationId xmlns:a16="http://schemas.microsoft.com/office/drawing/2014/main" id="{DB63B49F-36A3-D25E-A84D-76CAADE7DCB8}"/>
              </a:ext>
            </a:extLst>
          </p:cNvPr>
          <p:cNvPicPr>
            <a:picLocks noChangeAspect="1"/>
          </p:cNvPicPr>
          <p:nvPr/>
        </p:nvPicPr>
        <p:blipFill>
          <a:blip r:embed="rId3"/>
          <a:stretch>
            <a:fillRect/>
          </a:stretch>
        </p:blipFill>
        <p:spPr>
          <a:xfrm>
            <a:off x="2321816" y="3122505"/>
            <a:ext cx="7224225" cy="2903068"/>
          </a:xfrm>
          <a:prstGeom prst="rect">
            <a:avLst/>
          </a:prstGeom>
          <a:effectLst/>
        </p:spPr>
      </p:pic>
    </p:spTree>
    <p:extLst>
      <p:ext uri="{BB962C8B-B14F-4D97-AF65-F5344CB8AC3E}">
        <p14:creationId xmlns:p14="http://schemas.microsoft.com/office/powerpoint/2010/main" val="39066853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spcBef>
                <a:spcPts val="1400"/>
              </a:spcBef>
            </a:pPr>
            <a:r>
              <a:rPr lang="en-US" sz="2400" dirty="0">
                <a:latin typeface="Abadi" panose="020B0604020104020204" pitchFamily="34" charset="0"/>
              </a:rPr>
              <a:t>We observed that the dates of the first successful landing outcome on ground pad was 22</a:t>
            </a:r>
            <a:r>
              <a:rPr lang="en-US" sz="2400" baseline="30000" dirty="0">
                <a:latin typeface="Abadi" panose="020B0604020104020204" pitchFamily="34" charset="0"/>
              </a:rPr>
              <a:t>nd</a:t>
            </a:r>
            <a:r>
              <a:rPr lang="en-US" sz="2400" dirty="0">
                <a:latin typeface="Abadi" panose="020B0604020104020204" pitchFamily="34" charset="0"/>
              </a:rPr>
              <a:t> December 2015.</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000" kern="1200" dirty="0">
                <a:solidFill>
                  <a:srgbClr val="0B49CB"/>
                </a:solidFill>
                <a:latin typeface="Abadi" panose="020B0604020104020204" pitchFamily="34" charset="0"/>
                <a:ea typeface="+mj-ea"/>
                <a:cs typeface="+mj-cs"/>
              </a:rPr>
              <a:t>First Successful Ground Landing Date</a:t>
            </a:r>
          </a:p>
        </p:txBody>
      </p:sp>
      <p:pic>
        <p:nvPicPr>
          <p:cNvPr id="6" name="Picture 5">
            <a:extLst>
              <a:ext uri="{FF2B5EF4-FFF2-40B4-BE49-F238E27FC236}">
                <a16:creationId xmlns:a16="http://schemas.microsoft.com/office/drawing/2014/main" id="{B4F28A9C-81F0-135D-FF86-EC601427BEE5}"/>
              </a:ext>
            </a:extLst>
          </p:cNvPr>
          <p:cNvPicPr>
            <a:picLocks noChangeAspect="1"/>
          </p:cNvPicPr>
          <p:nvPr/>
        </p:nvPicPr>
        <p:blipFill>
          <a:blip r:embed="rId3"/>
          <a:stretch>
            <a:fillRect/>
          </a:stretch>
        </p:blipFill>
        <p:spPr>
          <a:xfrm>
            <a:off x="2516198" y="3281002"/>
            <a:ext cx="6253212" cy="2494323"/>
          </a:xfrm>
          <a:prstGeom prst="rect">
            <a:avLst/>
          </a:prstGeom>
        </p:spPr>
      </p:pic>
    </p:spTree>
    <p:extLst>
      <p:ext uri="{BB962C8B-B14F-4D97-AF65-F5344CB8AC3E}">
        <p14:creationId xmlns:p14="http://schemas.microsoft.com/office/powerpoint/2010/main" val="30445870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7" name="Title 1">
            <a:extLst>
              <a:ext uri="{FF2B5EF4-FFF2-40B4-BE49-F238E27FC236}">
                <a16:creationId xmlns:a16="http://schemas.microsoft.com/office/drawing/2014/main" id="{D5006BE6-217E-C5E9-AA7C-9A1ED110DC9F}"/>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Successful Drone Ship Landing with Payload between 4000 and 6000</a:t>
            </a:r>
          </a:p>
        </p:txBody>
      </p:sp>
      <p:sp>
        <p:nvSpPr>
          <p:cNvPr id="8" name="Content Placeholder 4">
            <a:extLst>
              <a:ext uri="{FF2B5EF4-FFF2-40B4-BE49-F238E27FC236}">
                <a16:creationId xmlns:a16="http://schemas.microsoft.com/office/drawing/2014/main" id="{02A09A73-054C-5BF3-062E-8A3FAE73ACD7}"/>
              </a:ext>
            </a:extLst>
          </p:cNvPr>
          <p:cNvSpPr txBox="1">
            <a:spLocks/>
          </p:cNvSpPr>
          <p:nvPr/>
        </p:nvSpPr>
        <p:spPr>
          <a:xfrm>
            <a:off x="643468" y="1782981"/>
            <a:ext cx="11221184" cy="439398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spcBef>
                <a:spcPts val="1400"/>
              </a:spcBef>
            </a:pPr>
            <a:r>
              <a:rPr lang="en-US" sz="2000" dirty="0">
                <a:latin typeface="Abadi" panose="020B0604020104020204" pitchFamily="34" charset="0"/>
              </a:rPr>
              <a:t>We used the </a:t>
            </a:r>
            <a:r>
              <a:rPr lang="en-US" sz="2000" b="1" dirty="0">
                <a:latin typeface="Abadi" panose="020B0604020104020204" pitchFamily="34" charset="0"/>
              </a:rPr>
              <a:t>WHERE</a:t>
            </a:r>
            <a:r>
              <a:rPr lang="en-US" sz="2000" dirty="0">
                <a:latin typeface="Abadi" panose="020B0604020104020204" pitchFamily="34" charset="0"/>
              </a:rPr>
              <a:t> clause to filter for boosters which have successfully landed on drone ship and applied the </a:t>
            </a:r>
            <a:r>
              <a:rPr lang="en-US" sz="2000" b="1" dirty="0">
                <a:latin typeface="Abadi" panose="020B0604020104020204" pitchFamily="34" charset="0"/>
              </a:rPr>
              <a:t>AND</a:t>
            </a:r>
            <a:r>
              <a:rPr lang="en-US" sz="2000" dirty="0">
                <a:latin typeface="Abadi" panose="020B0604020104020204" pitchFamily="34" charset="0"/>
              </a:rPr>
              <a:t> condition to determine successful landing with payload mass greater than 4000 but less than 6000.</a:t>
            </a:r>
          </a:p>
          <a:p>
            <a:pPr algn="just">
              <a:spcBef>
                <a:spcPts val="1400"/>
              </a:spcBef>
            </a:pPr>
            <a:endParaRPr lang="en-US" sz="2000" dirty="0"/>
          </a:p>
        </p:txBody>
      </p:sp>
      <p:pic>
        <p:nvPicPr>
          <p:cNvPr id="9" name="Picture 8">
            <a:extLst>
              <a:ext uri="{FF2B5EF4-FFF2-40B4-BE49-F238E27FC236}">
                <a16:creationId xmlns:a16="http://schemas.microsoft.com/office/drawing/2014/main" id="{B1A6029B-8F83-5165-0256-647DEBEF68FB}"/>
              </a:ext>
            </a:extLst>
          </p:cNvPr>
          <p:cNvPicPr>
            <a:picLocks noChangeAspect="1"/>
          </p:cNvPicPr>
          <p:nvPr/>
        </p:nvPicPr>
        <p:blipFill>
          <a:blip r:embed="rId3"/>
          <a:stretch>
            <a:fillRect/>
          </a:stretch>
        </p:blipFill>
        <p:spPr>
          <a:xfrm>
            <a:off x="3291052" y="2458712"/>
            <a:ext cx="5609896" cy="3843375"/>
          </a:xfrm>
          <a:prstGeom prst="rect">
            <a:avLst/>
          </a:prstGeom>
        </p:spPr>
      </p:pic>
    </p:spTree>
    <p:extLst>
      <p:ext uri="{BB962C8B-B14F-4D97-AF65-F5344CB8AC3E}">
        <p14:creationId xmlns:p14="http://schemas.microsoft.com/office/powerpoint/2010/main" val="26461098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714772" y="6332572"/>
            <a:ext cx="2743200" cy="401638"/>
          </a:xfrm>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502559"/>
            <a:ext cx="10687961" cy="4816791"/>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through API</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Machine Learning Prediction</a:t>
            </a: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Summary of all results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result</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Predictive Analytics 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6" name="Title 1">
            <a:extLst>
              <a:ext uri="{FF2B5EF4-FFF2-40B4-BE49-F238E27FC236}">
                <a16:creationId xmlns:a16="http://schemas.microsoft.com/office/drawing/2014/main" id="{7218B00E-EC8B-1E24-4033-4FF8192D46F3}"/>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Total Number of Successful and Failure Mission Outcomes</a:t>
            </a:r>
          </a:p>
        </p:txBody>
      </p:sp>
      <p:sp>
        <p:nvSpPr>
          <p:cNvPr id="10" name="Content Placeholder 4">
            <a:extLst>
              <a:ext uri="{FF2B5EF4-FFF2-40B4-BE49-F238E27FC236}">
                <a16:creationId xmlns:a16="http://schemas.microsoft.com/office/drawing/2014/main" id="{21EA6B2B-245B-D589-9E8F-677527B8B7F1}"/>
              </a:ext>
            </a:extLst>
          </p:cNvPr>
          <p:cNvSpPr txBox="1">
            <a:spLocks/>
          </p:cNvSpPr>
          <p:nvPr/>
        </p:nvSpPr>
        <p:spPr>
          <a:xfrm>
            <a:off x="643467" y="1590690"/>
            <a:ext cx="10693127" cy="439398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400"/>
              </a:spcBef>
            </a:pPr>
            <a:r>
              <a:rPr lang="en-US" sz="2000" dirty="0">
                <a:latin typeface="Abadi" panose="020B0604020104020204" pitchFamily="34" charset="0"/>
              </a:rPr>
              <a:t>We used wildcard like ‘%’ to filter for </a:t>
            </a:r>
            <a:r>
              <a:rPr lang="en-US" sz="2000" b="1" dirty="0">
                <a:latin typeface="Abadi" panose="020B0604020104020204" pitchFamily="34" charset="0"/>
              </a:rPr>
              <a:t>WHERE</a:t>
            </a:r>
            <a:r>
              <a:rPr lang="en-US" sz="2000" dirty="0">
                <a:latin typeface="Abadi" panose="020B0604020104020204" pitchFamily="34" charset="0"/>
              </a:rPr>
              <a:t> </a:t>
            </a:r>
            <a:r>
              <a:rPr lang="en-US" sz="2000" dirty="0" err="1">
                <a:latin typeface="Abadi" panose="020B0604020104020204" pitchFamily="34" charset="0"/>
              </a:rPr>
              <a:t>MissionOutcome</a:t>
            </a:r>
            <a:r>
              <a:rPr lang="en-US" sz="2000" dirty="0">
                <a:latin typeface="Abadi" panose="020B0604020104020204" pitchFamily="34" charset="0"/>
              </a:rPr>
              <a:t> was a success or a failure. </a:t>
            </a:r>
          </a:p>
          <a:p>
            <a:pPr>
              <a:spcBef>
                <a:spcPts val="1400"/>
              </a:spcBef>
            </a:pPr>
            <a:endParaRPr lang="en-US" sz="2000" dirty="0"/>
          </a:p>
        </p:txBody>
      </p:sp>
      <p:pic>
        <p:nvPicPr>
          <p:cNvPr id="11" name="Picture 10">
            <a:extLst>
              <a:ext uri="{FF2B5EF4-FFF2-40B4-BE49-F238E27FC236}">
                <a16:creationId xmlns:a16="http://schemas.microsoft.com/office/drawing/2014/main" id="{E7F2F727-0A3F-7CB7-414A-1B0D2CA432C1}"/>
              </a:ext>
            </a:extLst>
          </p:cNvPr>
          <p:cNvPicPr>
            <a:picLocks noChangeAspect="1"/>
          </p:cNvPicPr>
          <p:nvPr/>
        </p:nvPicPr>
        <p:blipFill>
          <a:blip r:embed="rId3"/>
          <a:stretch>
            <a:fillRect/>
          </a:stretch>
        </p:blipFill>
        <p:spPr>
          <a:xfrm>
            <a:off x="2904886" y="2126587"/>
            <a:ext cx="5472198" cy="4633362"/>
          </a:xfrm>
          <a:prstGeom prst="rect">
            <a:avLst/>
          </a:prstGeom>
        </p:spPr>
      </p:pic>
    </p:spTree>
    <p:extLst>
      <p:ext uri="{BB962C8B-B14F-4D97-AF65-F5344CB8AC3E}">
        <p14:creationId xmlns:p14="http://schemas.microsoft.com/office/powerpoint/2010/main" val="40094085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55D18F2-101E-CE03-ED0D-6369DB0A79B0}"/>
              </a:ext>
            </a:extLst>
          </p:cNvPr>
          <p:cNvSpPr txBox="1">
            <a:spLocks/>
          </p:cNvSpPr>
          <p:nvPr/>
        </p:nvSpPr>
        <p:spPr>
          <a:xfrm>
            <a:off x="685386" y="266873"/>
            <a:ext cx="8659761" cy="133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Boosters Carried Maximum Payload</a:t>
            </a:r>
          </a:p>
        </p:txBody>
      </p:sp>
      <p:sp>
        <p:nvSpPr>
          <p:cNvPr id="8" name="Content Placeholder 4">
            <a:extLst>
              <a:ext uri="{FF2B5EF4-FFF2-40B4-BE49-F238E27FC236}">
                <a16:creationId xmlns:a16="http://schemas.microsoft.com/office/drawing/2014/main" id="{3B3F8C49-67B3-0EF9-19FA-84EB0F8AB0A5}"/>
              </a:ext>
            </a:extLst>
          </p:cNvPr>
          <p:cNvSpPr txBox="1">
            <a:spLocks/>
          </p:cNvSpPr>
          <p:nvPr/>
        </p:nvSpPr>
        <p:spPr>
          <a:xfrm>
            <a:off x="685386" y="1540229"/>
            <a:ext cx="10710201" cy="390858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spcBef>
                <a:spcPts val="1400"/>
              </a:spcBef>
            </a:pPr>
            <a:r>
              <a:rPr lang="en-US" sz="2000" dirty="0">
                <a:latin typeface="Abadi" panose="020B0604020104020204" pitchFamily="34" charset="0"/>
              </a:rPr>
              <a:t>We determined the booster that have carried the maximum payload using a subquery in the </a:t>
            </a:r>
            <a:r>
              <a:rPr lang="en-US" sz="2000" b="1" dirty="0">
                <a:latin typeface="Abadi" panose="020B0604020104020204" pitchFamily="34" charset="0"/>
              </a:rPr>
              <a:t>WHERE</a:t>
            </a:r>
            <a:r>
              <a:rPr lang="en-US" sz="2000" dirty="0">
                <a:latin typeface="Abadi" panose="020B0604020104020204" pitchFamily="34" charset="0"/>
              </a:rPr>
              <a:t> clause and the </a:t>
            </a:r>
            <a:r>
              <a:rPr lang="en-US" sz="2000" b="1" dirty="0">
                <a:latin typeface="Abadi" panose="020B0604020104020204" pitchFamily="34" charset="0"/>
              </a:rPr>
              <a:t>MAX() </a:t>
            </a:r>
            <a:r>
              <a:rPr lang="en-US" sz="2000" dirty="0">
                <a:latin typeface="Abadi" panose="020B0604020104020204" pitchFamily="34" charset="0"/>
              </a:rPr>
              <a:t>function.</a:t>
            </a:r>
          </a:p>
        </p:txBody>
      </p:sp>
      <p:pic>
        <p:nvPicPr>
          <p:cNvPr id="9" name="Picture 8">
            <a:extLst>
              <a:ext uri="{FF2B5EF4-FFF2-40B4-BE49-F238E27FC236}">
                <a16:creationId xmlns:a16="http://schemas.microsoft.com/office/drawing/2014/main" id="{3D30263F-D5C0-5978-2D1B-57157DA93E79}"/>
              </a:ext>
            </a:extLst>
          </p:cNvPr>
          <p:cNvPicPr>
            <a:picLocks noChangeAspect="1"/>
          </p:cNvPicPr>
          <p:nvPr/>
        </p:nvPicPr>
        <p:blipFill>
          <a:blip r:embed="rId3"/>
          <a:stretch>
            <a:fillRect/>
          </a:stretch>
        </p:blipFill>
        <p:spPr>
          <a:xfrm>
            <a:off x="2761251" y="2241754"/>
            <a:ext cx="6155141" cy="4616245"/>
          </a:xfrm>
          <a:prstGeom prst="rect">
            <a:avLst/>
          </a:prstGeom>
        </p:spPr>
      </p:pic>
    </p:spTree>
    <p:extLst>
      <p:ext uri="{BB962C8B-B14F-4D97-AF65-F5344CB8AC3E}">
        <p14:creationId xmlns:p14="http://schemas.microsoft.com/office/powerpoint/2010/main" val="89828877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000" dirty="0">
                <a:solidFill>
                  <a:schemeClr val="accent3">
                    <a:lumMod val="25000"/>
                  </a:schemeClr>
                </a:solidFill>
                <a:latin typeface="Abadi"/>
              </a:rPr>
              <a:t>We used a combinations of the </a:t>
            </a:r>
            <a:r>
              <a:rPr lang="en-US" sz="2000" b="1" dirty="0">
                <a:solidFill>
                  <a:schemeClr val="accent3">
                    <a:lumMod val="25000"/>
                  </a:schemeClr>
                </a:solidFill>
                <a:latin typeface="Abadi"/>
              </a:rPr>
              <a:t>WHERE</a:t>
            </a:r>
            <a:r>
              <a:rPr lang="en-US" sz="2000" dirty="0">
                <a:solidFill>
                  <a:schemeClr val="accent3">
                    <a:lumMod val="25000"/>
                  </a:schemeClr>
                </a:solidFill>
                <a:latin typeface="Abadi"/>
              </a:rPr>
              <a:t> clause, </a:t>
            </a:r>
            <a:r>
              <a:rPr lang="en-US" sz="2000" b="1" dirty="0">
                <a:solidFill>
                  <a:schemeClr val="accent3">
                    <a:lumMod val="25000"/>
                  </a:schemeClr>
                </a:solidFill>
                <a:latin typeface="Abadi"/>
              </a:rPr>
              <a:t>LIKE</a:t>
            </a:r>
            <a:r>
              <a:rPr lang="en-US" sz="2000" dirty="0">
                <a:solidFill>
                  <a:schemeClr val="accent3">
                    <a:lumMod val="25000"/>
                  </a:schemeClr>
                </a:solidFill>
                <a:latin typeface="Abadi"/>
              </a:rPr>
              <a:t>, </a:t>
            </a:r>
            <a:r>
              <a:rPr lang="en-US" sz="2000" b="1" dirty="0">
                <a:solidFill>
                  <a:schemeClr val="accent3">
                    <a:lumMod val="25000"/>
                  </a:schemeClr>
                </a:solidFill>
                <a:latin typeface="Abadi"/>
              </a:rPr>
              <a:t>AND</a:t>
            </a:r>
            <a:r>
              <a:rPr lang="en-US" sz="2000" dirty="0">
                <a:solidFill>
                  <a:schemeClr val="accent3">
                    <a:lumMod val="25000"/>
                  </a:schemeClr>
                </a:solidFill>
                <a:latin typeface="Abadi"/>
              </a:rPr>
              <a:t>, and </a:t>
            </a:r>
            <a:r>
              <a:rPr lang="en-US" sz="2000" b="1" dirty="0">
                <a:solidFill>
                  <a:schemeClr val="accent3">
                    <a:lumMod val="25000"/>
                  </a:schemeClr>
                </a:solidFill>
                <a:latin typeface="Abadi"/>
              </a:rPr>
              <a:t>BETWEEN</a:t>
            </a:r>
            <a:r>
              <a:rPr lang="en-US" sz="2000" dirty="0">
                <a:solidFill>
                  <a:schemeClr val="accent3">
                    <a:lumMod val="25000"/>
                  </a:schemeClr>
                </a:solidFill>
                <a:latin typeface="Abadi"/>
              </a:rPr>
              <a:t> conditions to filter for failed landing outcomes in drone ship, their booster versions, and launch site names for year 2015.</a:t>
            </a:r>
          </a:p>
          <a:p>
            <a:pPr>
              <a:lnSpc>
                <a:spcPct val="100000"/>
              </a:lnSpc>
              <a:spcBef>
                <a:spcPts val="1400"/>
              </a:spcBef>
            </a:pPr>
            <a:endParaRPr lang="en-US" sz="20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50E3558E-0B94-4EC1-AA31-F47E92F36B61}"/>
              </a:ext>
            </a:extLst>
          </p:cNvPr>
          <p:cNvPicPr>
            <a:picLocks noChangeAspect="1"/>
          </p:cNvPicPr>
          <p:nvPr/>
        </p:nvPicPr>
        <p:blipFill>
          <a:blip r:embed="rId3"/>
          <a:stretch>
            <a:fillRect/>
          </a:stretch>
        </p:blipFill>
        <p:spPr>
          <a:xfrm>
            <a:off x="2023304" y="3075335"/>
            <a:ext cx="7239000" cy="258127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7" name="Title 1">
            <a:extLst>
              <a:ext uri="{FF2B5EF4-FFF2-40B4-BE49-F238E27FC236}">
                <a16:creationId xmlns:a16="http://schemas.microsoft.com/office/drawing/2014/main" id="{21C3A97D-7E1B-74BF-9CCC-DA4D420794FF}"/>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Rank Landing Outcomes Between 2010-06-04 and 2017-03-20</a:t>
            </a:r>
          </a:p>
        </p:txBody>
      </p:sp>
      <p:sp>
        <p:nvSpPr>
          <p:cNvPr id="8" name="Content Placeholder 4">
            <a:extLst>
              <a:ext uri="{FF2B5EF4-FFF2-40B4-BE49-F238E27FC236}">
                <a16:creationId xmlns:a16="http://schemas.microsoft.com/office/drawing/2014/main" id="{3C09818F-0304-1F7A-2B11-7E837CDBA258}"/>
              </a:ext>
            </a:extLst>
          </p:cNvPr>
          <p:cNvSpPr txBox="1">
            <a:spLocks/>
          </p:cNvSpPr>
          <p:nvPr/>
        </p:nvSpPr>
        <p:spPr>
          <a:xfrm>
            <a:off x="564810" y="1544531"/>
            <a:ext cx="4420145" cy="439398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spcBef>
                <a:spcPts val="1400"/>
              </a:spcBef>
            </a:pPr>
            <a:r>
              <a:rPr lang="en-US" sz="2000" dirty="0">
                <a:latin typeface="Abadi" panose="020B0604020104020204" pitchFamily="34" charset="0"/>
              </a:rPr>
              <a:t>We selected Landing outcomes and the </a:t>
            </a:r>
            <a:r>
              <a:rPr lang="en-US" sz="2000" b="1" dirty="0">
                <a:latin typeface="Abadi" panose="020B0604020104020204" pitchFamily="34" charset="0"/>
              </a:rPr>
              <a:t>COUNT</a:t>
            </a:r>
            <a:r>
              <a:rPr lang="en-US" sz="2000" dirty="0">
                <a:latin typeface="Abadi" panose="020B0604020104020204" pitchFamily="34" charset="0"/>
              </a:rPr>
              <a:t> of landing outcomes from the data and used the </a:t>
            </a:r>
            <a:r>
              <a:rPr lang="en-US" sz="2000" b="1" dirty="0">
                <a:latin typeface="Abadi" panose="020B0604020104020204" pitchFamily="34" charset="0"/>
              </a:rPr>
              <a:t>WHERE</a:t>
            </a:r>
            <a:r>
              <a:rPr lang="en-US" sz="2000" dirty="0">
                <a:latin typeface="Abadi" panose="020B0604020104020204" pitchFamily="34" charset="0"/>
              </a:rPr>
              <a:t> clause to filter for landing outcomes </a:t>
            </a:r>
            <a:r>
              <a:rPr lang="en-US" sz="2000" b="1" dirty="0">
                <a:latin typeface="Abadi" panose="020B0604020104020204" pitchFamily="34" charset="0"/>
              </a:rPr>
              <a:t>BETWEEN</a:t>
            </a:r>
            <a:r>
              <a:rPr lang="en-US" sz="2000" dirty="0">
                <a:latin typeface="Abadi" panose="020B0604020104020204" pitchFamily="34" charset="0"/>
              </a:rPr>
              <a:t> 2010-06-04 to 2010-03-20.</a:t>
            </a:r>
          </a:p>
          <a:p>
            <a:pPr algn="just">
              <a:spcBef>
                <a:spcPts val="1400"/>
              </a:spcBef>
            </a:pPr>
            <a:r>
              <a:rPr lang="en-US" sz="2000" dirty="0">
                <a:latin typeface="Abadi" panose="020B0604020104020204" pitchFamily="34" charset="0"/>
              </a:rPr>
              <a:t>We applied the </a:t>
            </a:r>
            <a:r>
              <a:rPr lang="en-US" sz="2000" b="1" dirty="0">
                <a:latin typeface="Abadi" panose="020B0604020104020204" pitchFamily="34" charset="0"/>
              </a:rPr>
              <a:t>GROUP BY </a:t>
            </a:r>
            <a:r>
              <a:rPr lang="en-US" sz="2000" dirty="0">
                <a:latin typeface="Abadi" panose="020B0604020104020204" pitchFamily="34" charset="0"/>
              </a:rPr>
              <a:t>clause to group the landing outcomes and the </a:t>
            </a:r>
            <a:r>
              <a:rPr lang="en-US" sz="2000" b="1" dirty="0">
                <a:latin typeface="Abadi" panose="020B0604020104020204" pitchFamily="34" charset="0"/>
              </a:rPr>
              <a:t>ORDER BY </a:t>
            </a:r>
            <a:r>
              <a:rPr lang="en-US" sz="2000" dirty="0">
                <a:latin typeface="Abadi" panose="020B0604020104020204" pitchFamily="34" charset="0"/>
              </a:rPr>
              <a:t>clause to order the grouped landing outcome in descending order.</a:t>
            </a:r>
          </a:p>
          <a:p>
            <a:pPr algn="just">
              <a:spcBef>
                <a:spcPts val="1400"/>
              </a:spcBef>
            </a:pPr>
            <a:endParaRPr lang="en-US" sz="2000" dirty="0"/>
          </a:p>
        </p:txBody>
      </p:sp>
      <p:pic>
        <p:nvPicPr>
          <p:cNvPr id="9" name="Picture 8">
            <a:extLst>
              <a:ext uri="{FF2B5EF4-FFF2-40B4-BE49-F238E27FC236}">
                <a16:creationId xmlns:a16="http://schemas.microsoft.com/office/drawing/2014/main" id="{D1870FA7-6C8C-B256-4BBB-CE1BF31D32BB}"/>
              </a:ext>
            </a:extLst>
          </p:cNvPr>
          <p:cNvPicPr>
            <a:picLocks noChangeAspect="1"/>
          </p:cNvPicPr>
          <p:nvPr/>
        </p:nvPicPr>
        <p:blipFill>
          <a:blip r:embed="rId3"/>
          <a:stretch>
            <a:fillRect/>
          </a:stretch>
        </p:blipFill>
        <p:spPr>
          <a:xfrm>
            <a:off x="5333397" y="1457471"/>
            <a:ext cx="6124575" cy="4295775"/>
          </a:xfrm>
          <a:prstGeom prst="rect">
            <a:avLst/>
          </a:prstGeom>
        </p:spPr>
      </p:pic>
    </p:spTree>
    <p:extLst>
      <p:ext uri="{BB962C8B-B14F-4D97-AF65-F5344CB8AC3E}">
        <p14:creationId xmlns:p14="http://schemas.microsoft.com/office/powerpoint/2010/main" val="29445707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pic>
        <p:nvPicPr>
          <p:cNvPr id="6" name="Content Placeholder 5">
            <a:extLst>
              <a:ext uri="{FF2B5EF4-FFF2-40B4-BE49-F238E27FC236}">
                <a16:creationId xmlns:a16="http://schemas.microsoft.com/office/drawing/2014/main" id="{470AB9A3-B553-4971-BB03-177421E4971B}"/>
              </a:ext>
            </a:extLst>
          </p:cNvPr>
          <p:cNvPicPr>
            <a:picLocks noGrp="1" noChangeAspect="1"/>
          </p:cNvPicPr>
          <p:nvPr>
            <p:ph idx="4294967295"/>
          </p:nvPr>
        </p:nvPicPr>
        <p:blipFill>
          <a:blip r:embed="rId3"/>
          <a:stretch>
            <a:fillRect/>
          </a:stretch>
        </p:blipFill>
        <p:spPr>
          <a:xfrm>
            <a:off x="770011" y="1308538"/>
            <a:ext cx="10515600" cy="4717035"/>
          </a:xfrm>
          <a:prstGeom prst="rect">
            <a:avLst/>
          </a:prstGeom>
        </p:spPr>
      </p:pic>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pic>
        <p:nvPicPr>
          <p:cNvPr id="4" name="Content Placeholder 3">
            <a:extLst>
              <a:ext uri="{FF2B5EF4-FFF2-40B4-BE49-F238E27FC236}">
                <a16:creationId xmlns:a16="http://schemas.microsoft.com/office/drawing/2014/main" id="{545859BE-C488-4415-B455-A8E223C13405}"/>
              </a:ext>
            </a:extLst>
          </p:cNvPr>
          <p:cNvPicPr>
            <a:picLocks noGrp="1" noChangeAspect="1"/>
          </p:cNvPicPr>
          <p:nvPr>
            <p:ph idx="4294967295"/>
          </p:nvPr>
        </p:nvPicPr>
        <p:blipFill>
          <a:blip r:embed="rId3"/>
          <a:stretch>
            <a:fillRect/>
          </a:stretch>
        </p:blipFill>
        <p:spPr>
          <a:xfrm>
            <a:off x="770011" y="1253472"/>
            <a:ext cx="10687962" cy="4772101"/>
          </a:xfrm>
          <a:prstGeom prst="rect">
            <a:avLst/>
          </a:prstGeom>
        </p:spPr>
      </p:pic>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pic>
        <p:nvPicPr>
          <p:cNvPr id="5" name="Content Placeholder 3">
            <a:extLst>
              <a:ext uri="{FF2B5EF4-FFF2-40B4-BE49-F238E27FC236}">
                <a16:creationId xmlns:a16="http://schemas.microsoft.com/office/drawing/2014/main" id="{1D5EA9FF-2C4B-ABD1-7481-CF22AB5C0E7D}"/>
              </a:ext>
            </a:extLst>
          </p:cNvPr>
          <p:cNvPicPr>
            <a:picLocks noChangeAspect="1"/>
          </p:cNvPicPr>
          <p:nvPr/>
        </p:nvPicPr>
        <p:blipFill>
          <a:blip r:embed="rId3"/>
          <a:stretch>
            <a:fillRect/>
          </a:stretch>
        </p:blipFill>
        <p:spPr>
          <a:xfrm>
            <a:off x="770010" y="1362318"/>
            <a:ext cx="10092431" cy="5064893"/>
          </a:xfrm>
          <a:prstGeom prst="rect">
            <a:avLst/>
          </a:prstGeom>
        </p:spPr>
      </p:pic>
      <p:sp>
        <p:nvSpPr>
          <p:cNvPr id="6" name="Title 1">
            <a:extLst>
              <a:ext uri="{FF2B5EF4-FFF2-40B4-BE49-F238E27FC236}">
                <a16:creationId xmlns:a16="http://schemas.microsoft.com/office/drawing/2014/main" id="{3E576502-B8BA-8C3D-1CB8-8487496EB27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spTree>
    <p:extLst>
      <p:ext uri="{BB962C8B-B14F-4D97-AF65-F5344CB8AC3E}">
        <p14:creationId xmlns:p14="http://schemas.microsoft.com/office/powerpoint/2010/main" val="206709488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073DE17-0FF5-4595-A4F2-B52421CEC018}"/>
              </a:ext>
            </a:extLst>
          </p:cNvPr>
          <p:cNvPicPr>
            <a:picLocks noGrp="1" noChangeAspect="1"/>
          </p:cNvPicPr>
          <p:nvPr>
            <p:ph idx="4294967295"/>
          </p:nvPr>
        </p:nvPicPr>
        <p:blipFill>
          <a:blip r:embed="rId3"/>
          <a:stretch>
            <a:fillRect/>
          </a:stretch>
        </p:blipFill>
        <p:spPr>
          <a:xfrm>
            <a:off x="752019" y="1454291"/>
            <a:ext cx="10687962" cy="4772101"/>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714772" y="6226392"/>
            <a:ext cx="2743200" cy="401638"/>
          </a:xfrm>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459822"/>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30575"/>
            <a:ext cx="9766360" cy="44949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lgn="just">
              <a:spcBef>
                <a:spcPts val="1400"/>
              </a:spcBef>
              <a:buNone/>
            </a:pPr>
            <a:r>
              <a:rPr lang="en-US" sz="1800" dirty="0">
                <a:solidFill>
                  <a:schemeClr val="accent3">
                    <a:lumMod val="25000"/>
                  </a:schemeClr>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a:t>
            </a:r>
          </a:p>
          <a:p>
            <a:pPr marL="457200" lvl="1" indent="0" algn="just">
              <a:spcBef>
                <a:spcPts val="1400"/>
              </a:spcBef>
              <a:buNone/>
            </a:pPr>
            <a:r>
              <a:rPr lang="en-US" sz="1800" dirty="0">
                <a:solidFill>
                  <a:schemeClr val="accent3">
                    <a:lumMod val="25000"/>
                  </a:schemeClr>
                </a:solidFill>
                <a:latin typeface="Abadi" panose="020B0604020104020204" pitchFamily="34" charset="0"/>
              </a:rPr>
              <a:t>Therefore, if we can determine if the first stage will land, we can determine the cost of a launch. This information can be used if an alternate company wants to bid against space X for a rocket launch. The goal of this project is to create a machine learning pipeline to predict if the first stage will land successfully.</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buFontTx/>
              <a:buChar char="-"/>
            </a:pPr>
            <a:r>
              <a:rPr lang="en-US" sz="1800" dirty="0">
                <a:solidFill>
                  <a:schemeClr val="accent3">
                    <a:lumMod val="25000"/>
                  </a:schemeClr>
                </a:solidFill>
                <a:latin typeface="Abadi" panose="020B0604020104020204" pitchFamily="34" charset="0"/>
              </a:rPr>
              <a:t>What factors determine if the rocket will land successfully?</a:t>
            </a:r>
          </a:p>
          <a:p>
            <a:pPr lvl="1">
              <a:spcBef>
                <a:spcPts val="1400"/>
              </a:spcBef>
              <a:buFontTx/>
              <a:buChar char="-"/>
            </a:pPr>
            <a:r>
              <a:rPr lang="en-US" sz="1800" dirty="0">
                <a:solidFill>
                  <a:schemeClr val="accent3">
                    <a:lumMod val="25000"/>
                  </a:schemeClr>
                </a:solidFill>
                <a:latin typeface="Abadi" panose="020B0604020104020204" pitchFamily="34" charset="0"/>
              </a:rPr>
              <a:t>The interaction amongst various features that determine the success rate of a landing.</a:t>
            </a:r>
          </a:p>
          <a:p>
            <a:pPr lvl="1">
              <a:spcBef>
                <a:spcPts val="1400"/>
              </a:spcBef>
              <a:buFontTx/>
              <a:buChar char="-"/>
            </a:pPr>
            <a:r>
              <a:rPr lang="en-US" sz="1800" dirty="0">
                <a:solidFill>
                  <a:schemeClr val="accent3">
                    <a:lumMod val="25000"/>
                  </a:schemeClr>
                </a:solidFill>
                <a:latin typeface="Abadi" panose="020B0604020104020204" pitchFamily="34" charset="0"/>
              </a:rPr>
              <a:t>What operating conditions needs to be in place to ensure a successful landing program.</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714772" y="6226392"/>
            <a:ext cx="2743200" cy="401638"/>
          </a:xfrm>
        </p:spPr>
        <p:txBody>
          <a:bodyPr/>
          <a:lstStyle/>
          <a:p>
            <a:fld id="{5075537C-CA84-1446-933C-8E9D027F9201}" type="slidenum">
              <a:rPr lang="en-US" smtClean="0"/>
              <a:t>40</a:t>
            </a:fld>
            <a:endParaRPr lang="en-US"/>
          </a:p>
        </p:txBody>
      </p:sp>
      <p:pic>
        <p:nvPicPr>
          <p:cNvPr id="5" name="Content Placeholder 3">
            <a:extLst>
              <a:ext uri="{FF2B5EF4-FFF2-40B4-BE49-F238E27FC236}">
                <a16:creationId xmlns:a16="http://schemas.microsoft.com/office/drawing/2014/main" id="{1DC567B8-0946-121B-E577-A76D7ED3C2C4}"/>
              </a:ext>
            </a:extLst>
          </p:cNvPr>
          <p:cNvPicPr>
            <a:picLocks noChangeAspect="1"/>
          </p:cNvPicPr>
          <p:nvPr/>
        </p:nvPicPr>
        <p:blipFill>
          <a:blip r:embed="rId3"/>
          <a:stretch>
            <a:fillRect/>
          </a:stretch>
        </p:blipFill>
        <p:spPr>
          <a:xfrm>
            <a:off x="2123100" y="1689516"/>
            <a:ext cx="7790783" cy="4440746"/>
          </a:xfrm>
          <a:prstGeom prst="rect">
            <a:avLst/>
          </a:prstGeom>
        </p:spPr>
      </p:pic>
      <p:sp>
        <p:nvSpPr>
          <p:cNvPr id="6" name="Title 1">
            <a:extLst>
              <a:ext uri="{FF2B5EF4-FFF2-40B4-BE49-F238E27FC236}">
                <a16:creationId xmlns:a16="http://schemas.microsoft.com/office/drawing/2014/main" id="{9B05DEB1-71B3-A540-F0EC-05548D3E6F9E}"/>
              </a:ext>
            </a:extLst>
          </p:cNvPr>
          <p:cNvSpPr txBox="1">
            <a:spLocks/>
          </p:cNvSpPr>
          <p:nvPr/>
        </p:nvSpPr>
        <p:spPr>
          <a:xfrm>
            <a:off x="1103586" y="727738"/>
            <a:ext cx="10476314" cy="514885"/>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p>
          <a:p>
            <a:endParaRPr lang="en-US" dirty="0">
              <a:solidFill>
                <a:srgbClr val="0B49CB"/>
              </a:solidFill>
              <a:latin typeface="Abadi"/>
            </a:endParaRPr>
          </a:p>
        </p:txBody>
      </p:sp>
    </p:spTree>
    <p:extLst>
      <p:ext uri="{BB962C8B-B14F-4D97-AF65-F5344CB8AC3E}">
        <p14:creationId xmlns:p14="http://schemas.microsoft.com/office/powerpoint/2010/main" val="287314148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714772" y="6226392"/>
            <a:ext cx="2743200" cy="401638"/>
          </a:xfrm>
        </p:spPr>
        <p:txBody>
          <a:bodyPr/>
          <a:lstStyle/>
          <a:p>
            <a:fld id="{5075537C-CA84-1446-933C-8E9D027F9201}" type="slidenum">
              <a:rPr lang="en-US" smtClean="0"/>
              <a:t>41</a:t>
            </a:fld>
            <a:endParaRPr lang="en-US"/>
          </a:p>
        </p:txBody>
      </p:sp>
      <p:sp>
        <p:nvSpPr>
          <p:cNvPr id="7" name="Title 1">
            <a:extLst>
              <a:ext uri="{FF2B5EF4-FFF2-40B4-BE49-F238E27FC236}">
                <a16:creationId xmlns:a16="http://schemas.microsoft.com/office/drawing/2014/main" id="{9BCD91E1-3DE7-440A-32F1-538C5147E7EE}"/>
              </a:ext>
            </a:extLst>
          </p:cNvPr>
          <p:cNvSpPr txBox="1">
            <a:spLocks/>
          </p:cNvSpPr>
          <p:nvPr/>
        </p:nvSpPr>
        <p:spPr>
          <a:xfrm>
            <a:off x="838199" y="291090"/>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p>
        </p:txBody>
      </p:sp>
      <p:pic>
        <p:nvPicPr>
          <p:cNvPr id="8" name="Content Placeholder 3" descr="Graphical user interface, application&#10;&#10;Description automatically generated">
            <a:extLst>
              <a:ext uri="{FF2B5EF4-FFF2-40B4-BE49-F238E27FC236}">
                <a16:creationId xmlns:a16="http://schemas.microsoft.com/office/drawing/2014/main" id="{5FE37E45-A816-2CBE-08B8-15C090BE6DC2}"/>
              </a:ext>
            </a:extLst>
          </p:cNvPr>
          <p:cNvPicPr>
            <a:picLocks noChangeAspect="1"/>
          </p:cNvPicPr>
          <p:nvPr/>
        </p:nvPicPr>
        <p:blipFill>
          <a:blip r:embed="rId3"/>
          <a:stretch>
            <a:fillRect/>
          </a:stretch>
        </p:blipFill>
        <p:spPr>
          <a:xfrm>
            <a:off x="838200" y="2191367"/>
            <a:ext cx="10515599" cy="3785614"/>
          </a:xfrm>
          <a:prstGeom prst="rect">
            <a:avLst/>
          </a:prstGeom>
        </p:spPr>
      </p:pic>
    </p:spTree>
    <p:extLst>
      <p:ext uri="{BB962C8B-B14F-4D97-AF65-F5344CB8AC3E}">
        <p14:creationId xmlns:p14="http://schemas.microsoft.com/office/powerpoint/2010/main" val="274097392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714772" y="6226392"/>
            <a:ext cx="2743200" cy="401638"/>
          </a:xfrm>
        </p:spPr>
        <p:txBody>
          <a:bodyPr/>
          <a:lstStyle/>
          <a:p>
            <a:fld id="{5075537C-CA84-1446-933C-8E9D027F9201}" type="slidenum">
              <a:rPr lang="en-US" smtClean="0"/>
              <a:t>43</a:t>
            </a:fld>
            <a:endParaRPr lang="en-US"/>
          </a:p>
        </p:txBody>
      </p:sp>
      <p:sp>
        <p:nvSpPr>
          <p:cNvPr id="5" name="Title 1">
            <a:extLst>
              <a:ext uri="{FF2B5EF4-FFF2-40B4-BE49-F238E27FC236}">
                <a16:creationId xmlns:a16="http://schemas.microsoft.com/office/drawing/2014/main" id="{45390674-28B9-BF81-E86C-A8FB0F1D7115}"/>
              </a:ext>
            </a:extLst>
          </p:cNvPr>
          <p:cNvSpPr txBox="1">
            <a:spLocks/>
          </p:cNvSpPr>
          <p:nvPr/>
        </p:nvSpPr>
        <p:spPr>
          <a:xfrm>
            <a:off x="730046" y="529109"/>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700" dirty="0">
                <a:solidFill>
                  <a:srgbClr val="0B49CB"/>
                </a:solidFill>
                <a:latin typeface="Abadi" panose="020B0604020104020204" pitchFamily="34" charset="0"/>
              </a:rPr>
              <a:t>Classification Accuracy</a:t>
            </a:r>
            <a:endParaRPr lang="en-US" sz="3700" dirty="0"/>
          </a:p>
        </p:txBody>
      </p:sp>
      <p:sp>
        <p:nvSpPr>
          <p:cNvPr id="6" name="Content Placeholder 4">
            <a:extLst>
              <a:ext uri="{FF2B5EF4-FFF2-40B4-BE49-F238E27FC236}">
                <a16:creationId xmlns:a16="http://schemas.microsoft.com/office/drawing/2014/main" id="{37E726BC-76E1-7359-2A0E-5C96FD7ABA60}"/>
              </a:ext>
            </a:extLst>
          </p:cNvPr>
          <p:cNvSpPr txBox="1">
            <a:spLocks/>
          </p:cNvSpPr>
          <p:nvPr/>
        </p:nvSpPr>
        <p:spPr>
          <a:xfrm>
            <a:off x="3679723" y="2599486"/>
            <a:ext cx="5181600" cy="4351338"/>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400"/>
              </a:spcBef>
            </a:pPr>
            <a:endParaRPr lang="en-US" sz="1800" dirty="0"/>
          </a:p>
        </p:txBody>
      </p:sp>
      <p:sp>
        <p:nvSpPr>
          <p:cNvPr id="9" name="Content Placeholder 5">
            <a:extLst>
              <a:ext uri="{FF2B5EF4-FFF2-40B4-BE49-F238E27FC236}">
                <a16:creationId xmlns:a16="http://schemas.microsoft.com/office/drawing/2014/main" id="{E00331EF-68CC-B657-B973-9A4DED9DA309}"/>
              </a:ext>
            </a:extLst>
          </p:cNvPr>
          <p:cNvSpPr txBox="1">
            <a:spLocks/>
          </p:cNvSpPr>
          <p:nvPr/>
        </p:nvSpPr>
        <p:spPr>
          <a:xfrm>
            <a:off x="914399" y="2214173"/>
            <a:ext cx="10299293" cy="31238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sz="2400" dirty="0">
                <a:solidFill>
                  <a:srgbClr val="000000"/>
                </a:solidFill>
                <a:latin typeface="Abadi" panose="020B0604020104020204" pitchFamily="34" charset="0"/>
              </a:rPr>
              <a:t>Practically, all these methods perform equally well with an approximate score of 84%. </a:t>
            </a:r>
          </a:p>
          <a:p>
            <a:pPr algn="just"/>
            <a:r>
              <a:rPr lang="en-US" sz="2400" dirty="0">
                <a:solidFill>
                  <a:srgbClr val="000000"/>
                </a:solidFill>
                <a:latin typeface="Abadi" panose="020B0604020104020204" pitchFamily="34" charset="0"/>
              </a:rPr>
              <a:t>The one exception </a:t>
            </a:r>
            <a:r>
              <a:rPr lang="en-US" sz="2400" dirty="0">
                <a:latin typeface="Abadi" panose="020B0604020104020204" pitchFamily="34" charset="0"/>
              </a:rPr>
              <a:t>is the decision tree classifier, which is the model with the highest classification accuracy </a:t>
            </a:r>
            <a:r>
              <a:rPr lang="en-US" sz="2400" dirty="0">
                <a:solidFill>
                  <a:srgbClr val="000000"/>
                </a:solidFill>
                <a:latin typeface="Abadi" panose="020B0604020104020204" pitchFamily="34" charset="0"/>
              </a:rPr>
              <a:t>of </a:t>
            </a:r>
            <a:r>
              <a:rPr lang="en-US" sz="2400" b="1" dirty="0">
                <a:solidFill>
                  <a:srgbClr val="000000"/>
                </a:solidFill>
                <a:latin typeface="Abadi" panose="020B0604020104020204" pitchFamily="34" charset="0"/>
              </a:rPr>
              <a:t>94.44%.</a:t>
            </a:r>
            <a:endParaRPr lang="en-US" sz="2400" b="1" dirty="0">
              <a:latin typeface="Abadi" panose="020B0604020104020204" pitchFamily="34" charset="0"/>
            </a:endParaRPr>
          </a:p>
        </p:txBody>
      </p:sp>
    </p:spTree>
    <p:extLst>
      <p:ext uri="{BB962C8B-B14F-4D97-AF65-F5344CB8AC3E}">
        <p14:creationId xmlns:p14="http://schemas.microsoft.com/office/powerpoint/2010/main" val="343254122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5791563" cy="3811588"/>
          </a:xfrm>
          <a:prstGeom prst="rect">
            <a:avLst/>
          </a:prstGeom>
        </p:spPr>
        <p:txBody>
          <a:bodyPr>
            <a:normAutofit/>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D67EECC3-6329-4484-B1EE-3EBEB590740D}"/>
              </a:ext>
            </a:extLst>
          </p:cNvPr>
          <p:cNvPicPr>
            <a:picLocks noChangeAspect="1"/>
          </p:cNvPicPr>
          <p:nvPr/>
        </p:nvPicPr>
        <p:blipFill>
          <a:blip r:embed="rId3"/>
          <a:stretch>
            <a:fillRect/>
          </a:stretch>
        </p:blipFill>
        <p:spPr>
          <a:xfrm>
            <a:off x="7140079" y="2007975"/>
            <a:ext cx="4281910" cy="309732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507254"/>
            <a:ext cx="10515600" cy="4518320"/>
          </a:xfrm>
          <a:prstGeom prst="rect">
            <a:avLst/>
          </a:prstGeom>
        </p:spPr>
        <p:txBody>
          <a:bodyPr>
            <a:normAutofit/>
          </a:bodyPr>
          <a:lstStyle/>
          <a:p>
            <a:pPr marL="0" indent="0" algn="just">
              <a:lnSpc>
                <a:spcPct val="100000"/>
              </a:lnSpc>
              <a:spcBef>
                <a:spcPts val="1400"/>
              </a:spcBef>
              <a:buNone/>
            </a:pPr>
            <a:r>
              <a:rPr lang="en-US" sz="2200" b="1" dirty="0">
                <a:solidFill>
                  <a:schemeClr val="accent3">
                    <a:lumMod val="25000"/>
                  </a:schemeClr>
                </a:solidFill>
                <a:latin typeface="Abadi" panose="020B0604020104020204" pitchFamily="34" charset="0"/>
              </a:rPr>
              <a:t>We can conclude that:</a:t>
            </a:r>
          </a:p>
          <a:p>
            <a:pPr algn="just">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algn="just">
              <a:lnSpc>
                <a:spcPct val="100000"/>
              </a:lnSpc>
              <a:spcBef>
                <a:spcPts val="1400"/>
              </a:spcBef>
            </a:pPr>
            <a:r>
              <a:rPr lang="en-US" sz="2200" dirty="0">
                <a:latin typeface="Abadi" panose="020B0604020104020204" pitchFamily="34" charset="0"/>
              </a:rPr>
              <a:t>Launch success rate started to increase in 2013 till 2020.</a:t>
            </a:r>
          </a:p>
          <a:p>
            <a:pPr algn="just">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algn="just">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p>
          <a:p>
            <a:pPr algn="just">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p>
          <a:p>
            <a:pPr algn="just">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dirty="0">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using SpaceX Rest API and Web Scraping from Wikipedia.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One Hot Encoding was applied to categorical features.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LR, KNN, SVM, DT models have been built and evaluated for the best classifier.</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03131"/>
            <a:ext cx="10218555" cy="4773832"/>
          </a:xfrm>
          <a:prstGeom prst="rect">
            <a:avLst/>
          </a:prstGeom>
        </p:spPr>
        <p:txBody>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data was collected using various methods:</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Data collection was done using get request to the SpaceX API.</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The response content was decoded as a Json using .json() function call and turn it into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using .</a:t>
            </a:r>
            <a:r>
              <a:rPr lang="en-US" sz="1900" dirty="0" err="1">
                <a:solidFill>
                  <a:schemeClr val="accent3">
                    <a:lumMod val="25000"/>
                  </a:schemeClr>
                </a:solidFill>
                <a:latin typeface="Abadi" panose="020B0604020104020204" pitchFamily="34" charset="0"/>
              </a:rPr>
              <a:t>json_normalize</a:t>
            </a:r>
            <a:r>
              <a:rPr lang="en-US" sz="1900" dirty="0">
                <a:solidFill>
                  <a:schemeClr val="accent3">
                    <a:lumMod val="25000"/>
                  </a:schemeClr>
                </a:solidFill>
                <a:latin typeface="Abadi" panose="020B0604020104020204" pitchFamily="34" charset="0"/>
              </a:rPr>
              <a:t>().</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The data was cleaned, checked for missing values and fill in missing values where necessary.</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Web scraping from Wikipedia for Falcon 9 launch records using BeautifulSoup. </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The objective was to extract the launch records as HTML table, parse the table and convert it 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for future analysis.</a:t>
            </a:r>
          </a:p>
          <a:p>
            <a:pPr lvl="1">
              <a:lnSpc>
                <a:spcPct val="100000"/>
              </a:lnSpc>
              <a:spcBef>
                <a:spcPts val="1400"/>
              </a:spcBef>
              <a:buFontTx/>
              <a:buChar char="-"/>
            </a:pPr>
            <a:endParaRPr lang="en-US" sz="18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Get request to the SpaceX API to collect data</a:t>
            </a:r>
          </a:p>
          <a:p>
            <a:pPr>
              <a:lnSpc>
                <a:spcPct val="100000"/>
              </a:lnSpc>
              <a:spcBef>
                <a:spcPts val="1400"/>
              </a:spcBef>
            </a:pPr>
            <a:r>
              <a:rPr lang="en-US" sz="2200" dirty="0">
                <a:solidFill>
                  <a:schemeClr val="accent3">
                    <a:lumMod val="25000"/>
                  </a:schemeClr>
                </a:solidFill>
                <a:latin typeface="Abadi" panose="020B0604020104020204" pitchFamily="34" charset="0"/>
              </a:rPr>
              <a:t>Clean the requested data and did some basic data wrangling and formatting.</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1200" dirty="0">
                <a:solidFill>
                  <a:srgbClr val="1C7DDB"/>
                </a:solidFill>
                <a:latin typeface="Abadi" panose="020B0604020104020204" pitchFamily="34" charset="0"/>
              </a:rPr>
              <a:t>https://github.com/crhdez/Space_X_Repository-/blob/b1a65f0b2ec917976414a33d64a6c3e5fc13f58d/SpaceX%20Falcon%209%20first%20stage%20Landing%20Prediction%20Lab1.ipynb</a:t>
            </a:r>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9" name="Picture 8">
            <a:extLst>
              <a:ext uri="{FF2B5EF4-FFF2-40B4-BE49-F238E27FC236}">
                <a16:creationId xmlns:a16="http://schemas.microsoft.com/office/drawing/2014/main" id="{61E4AF22-EFED-4B80-BCDB-9BE50C288589}"/>
              </a:ext>
            </a:extLst>
          </p:cNvPr>
          <p:cNvPicPr>
            <a:picLocks noChangeAspect="1"/>
          </p:cNvPicPr>
          <p:nvPr/>
        </p:nvPicPr>
        <p:blipFill>
          <a:blip r:embed="rId3"/>
          <a:stretch>
            <a:fillRect/>
          </a:stretch>
        </p:blipFill>
        <p:spPr>
          <a:xfrm>
            <a:off x="6518511" y="1499088"/>
            <a:ext cx="4861273" cy="4527062"/>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506604"/>
            <a:ext cx="4655614" cy="4689842"/>
          </a:xfrm>
          <a:prstGeom prst="rect">
            <a:avLst/>
          </a:prstGeom>
        </p:spPr>
        <p:txBody>
          <a:bodyPr lIns="91440" tIns="45720" rIns="91440" bIns="45720" anchor="t">
            <a:noAutofit/>
          </a:bodyPr>
          <a:lstStyle/>
          <a:p>
            <a:pPr algn="just">
              <a:lnSpc>
                <a:spcPct val="100000"/>
              </a:lnSpc>
              <a:spcBef>
                <a:spcPts val="1400"/>
              </a:spcBef>
            </a:pPr>
            <a:r>
              <a:rPr lang="en-US" sz="2200" dirty="0">
                <a:solidFill>
                  <a:schemeClr val="accent3">
                    <a:lumMod val="25000"/>
                  </a:schemeClr>
                </a:solidFill>
                <a:latin typeface="Abadi"/>
              </a:rPr>
              <a:t>We applied web scrapping to webscrap Falcon 9 launch records with </a:t>
            </a:r>
            <a:r>
              <a:rPr lang="en-US" sz="2200" dirty="0" err="1">
                <a:solidFill>
                  <a:schemeClr val="accent3">
                    <a:lumMod val="25000"/>
                  </a:schemeClr>
                </a:solidFill>
                <a:latin typeface="Abadi"/>
              </a:rPr>
              <a:t>BeautifulSoup</a:t>
            </a:r>
            <a:r>
              <a:rPr lang="en-US" sz="2200" dirty="0">
                <a:solidFill>
                  <a:schemeClr val="accent3">
                    <a:lumMod val="25000"/>
                  </a:schemeClr>
                </a:solidFill>
                <a:latin typeface="Abadi"/>
              </a:rPr>
              <a:t>. </a:t>
            </a:r>
          </a:p>
          <a:p>
            <a:pPr algn="just">
              <a:lnSpc>
                <a:spcPct val="100000"/>
              </a:lnSpc>
              <a:spcBef>
                <a:spcPts val="1400"/>
              </a:spcBef>
            </a:pPr>
            <a:r>
              <a:rPr lang="en-US" sz="2200" dirty="0">
                <a:solidFill>
                  <a:schemeClr val="accent3">
                    <a:lumMod val="25000"/>
                  </a:schemeClr>
                </a:solidFill>
                <a:latin typeface="Abadi"/>
              </a:rPr>
              <a:t>We parsed the table and converted it into a pandas </a:t>
            </a:r>
            <a:r>
              <a:rPr lang="en-US" sz="2200" dirty="0" err="1">
                <a:solidFill>
                  <a:schemeClr val="accent3">
                    <a:lumMod val="25000"/>
                  </a:schemeClr>
                </a:solidFill>
                <a:latin typeface="Abadi"/>
              </a:rPr>
              <a:t>dataframe</a:t>
            </a:r>
            <a:r>
              <a:rPr lang="en-US" sz="2200" dirty="0">
                <a:solidFill>
                  <a:schemeClr val="accent3">
                    <a:lumMod val="25000"/>
                  </a:schemeClr>
                </a:solidFill>
                <a:latin typeface="Abadi"/>
              </a:rPr>
              <a:t>.</a:t>
            </a:r>
          </a:p>
          <a:p>
            <a:pPr algn="just">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1200" dirty="0">
                <a:solidFill>
                  <a:srgbClr val="1C7DDB"/>
                </a:solidFill>
                <a:latin typeface="Abadi" panose="020B0604020104020204" pitchFamily="34" charset="0"/>
              </a:rPr>
              <a:t>https://github.com/crhdez/Space_X_Repository-/blob/b1a65f0b2ec917976414a33d64a6c3e5fc13f58d/Web%20scraping%20Falcon%209%20and%20Falcon%20Heavy%20Launches%20Records%20from%20Wikipedia.ipynb</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477108"/>
            <a:ext cx="4556797" cy="4689842"/>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pic>
        <p:nvPicPr>
          <p:cNvPr id="7" name="Picture 6">
            <a:extLst>
              <a:ext uri="{FF2B5EF4-FFF2-40B4-BE49-F238E27FC236}">
                <a16:creationId xmlns:a16="http://schemas.microsoft.com/office/drawing/2014/main" id="{11B286EC-90E5-482C-9C00-C353EE9D2862}"/>
              </a:ext>
            </a:extLst>
          </p:cNvPr>
          <p:cNvPicPr>
            <a:picLocks noChangeAspect="1"/>
          </p:cNvPicPr>
          <p:nvPr/>
        </p:nvPicPr>
        <p:blipFill>
          <a:blip r:embed="rId3"/>
          <a:stretch>
            <a:fillRect/>
          </a:stretch>
        </p:blipFill>
        <p:spPr>
          <a:xfrm>
            <a:off x="5910262" y="1447559"/>
            <a:ext cx="4655614" cy="4778833"/>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2920</TotalTime>
  <Words>1949</Words>
  <Application>Microsoft Office PowerPoint</Application>
  <PresentationFormat>Widescreen</PresentationFormat>
  <Paragraphs>209</Paragraphs>
  <Slides>46</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46</vt:i4>
      </vt:variant>
    </vt:vector>
  </HeadingPairs>
  <TitlesOfParts>
    <vt:vector size="53" baseType="lpstr">
      <vt:lpstr>Abadi</vt:lpstr>
      <vt:lpstr>Arial</vt:lpstr>
      <vt:lpstr>Calibri</vt:lpstr>
      <vt:lpstr>Calibri Light</vt:lpstr>
      <vt:lpstr>IBM Plex Mono SemiBold</vt:lpstr>
      <vt:lpstr>IBM Plex Mono Text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Cinthya Rodriguez</cp:lastModifiedBy>
  <cp:revision>207</cp:revision>
  <dcterms:created xsi:type="dcterms:W3CDTF">2021-04-29T18:58:34Z</dcterms:created>
  <dcterms:modified xsi:type="dcterms:W3CDTF">2022-07-07T18:01:18Z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